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notesMasterIdLst>
    <p:notesMasterId r:id="rId41"/>
  </p:notesMasterIdLst>
  <p:sldIdLst>
    <p:sldId id="285" r:id="rId2"/>
    <p:sldId id="327" r:id="rId3"/>
    <p:sldId id="301" r:id="rId4"/>
    <p:sldId id="300" r:id="rId5"/>
    <p:sldId id="302" r:id="rId6"/>
    <p:sldId id="328" r:id="rId7"/>
    <p:sldId id="316" r:id="rId8"/>
    <p:sldId id="280" r:id="rId9"/>
    <p:sldId id="324" r:id="rId10"/>
    <p:sldId id="305" r:id="rId11"/>
    <p:sldId id="319" r:id="rId12"/>
    <p:sldId id="318" r:id="rId13"/>
    <p:sldId id="257" r:id="rId14"/>
    <p:sldId id="268" r:id="rId15"/>
    <p:sldId id="286" r:id="rId16"/>
    <p:sldId id="293" r:id="rId17"/>
    <p:sldId id="290" r:id="rId18"/>
    <p:sldId id="299" r:id="rId19"/>
    <p:sldId id="270" r:id="rId20"/>
    <p:sldId id="294" r:id="rId21"/>
    <p:sldId id="296" r:id="rId22"/>
    <p:sldId id="320" r:id="rId23"/>
    <p:sldId id="297" r:id="rId24"/>
    <p:sldId id="295" r:id="rId25"/>
    <p:sldId id="303" r:id="rId26"/>
    <p:sldId id="314" r:id="rId27"/>
    <p:sldId id="283" r:id="rId28"/>
    <p:sldId id="321" r:id="rId29"/>
    <p:sldId id="325" r:id="rId30"/>
    <p:sldId id="329" r:id="rId31"/>
    <p:sldId id="274" r:id="rId32"/>
    <p:sldId id="307" r:id="rId33"/>
    <p:sldId id="308" r:id="rId34"/>
    <p:sldId id="306" r:id="rId35"/>
    <p:sldId id="311" r:id="rId36"/>
    <p:sldId id="322" r:id="rId37"/>
    <p:sldId id="323" r:id="rId38"/>
    <p:sldId id="326" r:id="rId39"/>
    <p:sldId id="26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19" autoAdjust="0"/>
  </p:normalViewPr>
  <p:slideViewPr>
    <p:cSldViewPr>
      <p:cViewPr varScale="1">
        <p:scale>
          <a:sx n="80" d="100"/>
          <a:sy n="80" d="100"/>
        </p:scale>
        <p:origin x="25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40F7F-3550-4FC0-8CCB-0D8794E0BCF2}" type="datetimeFigureOut">
              <a:rPr lang="en-US" smtClean="0"/>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B0635-DED7-42B4-B5A9-02B9BDCDEA74}" type="slidenum">
              <a:rPr lang="en-US" smtClean="0"/>
              <a:t>‹#›</a:t>
            </a:fld>
            <a:endParaRPr lang="en-US"/>
          </a:p>
        </p:txBody>
      </p:sp>
    </p:spTree>
    <p:extLst>
      <p:ext uri="{BB962C8B-B14F-4D97-AF65-F5344CB8AC3E}">
        <p14:creationId xmlns:p14="http://schemas.microsoft.com/office/powerpoint/2010/main" val="145548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First, I wish to thank</a:t>
            </a:r>
            <a:r>
              <a:rPr lang="en-US" baseline="0" dirty="0" smtClean="0"/>
              <a:t> Mr. </a:t>
            </a:r>
            <a:r>
              <a:rPr lang="en-US" b="0" baseline="0" dirty="0" smtClean="0"/>
              <a:t>Pavel </a:t>
            </a:r>
            <a:r>
              <a:rPr lang="cs-CZ" sz="1200" b="0" kern="1200" dirty="0" smtClean="0">
                <a:solidFill>
                  <a:schemeClr val="tx1"/>
                </a:solidFill>
                <a:effectLst/>
                <a:latin typeface="+mn-lt"/>
                <a:ea typeface="+mn-ea"/>
                <a:cs typeface="+mn-cs"/>
              </a:rPr>
              <a:t>Žáček</a:t>
            </a:r>
            <a:r>
              <a:rPr lang="en-US" sz="1200" b="0" kern="1200" baseline="0" dirty="0" smtClean="0">
                <a:solidFill>
                  <a:schemeClr val="tx1"/>
                </a:solidFill>
                <a:effectLst/>
                <a:latin typeface="+mn-lt"/>
                <a:ea typeface="+mn-ea"/>
                <a:cs typeface="+mn-cs"/>
              </a:rPr>
              <a:t> and the Government of the Czech Republic for their kind  invitation.  It is indeed an honor to be here and to celebrate our two country’s common and indomitable defense of freedom. </a:t>
            </a:r>
            <a:endParaRPr lang="en-US"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 </a:t>
            </a:r>
            <a:r>
              <a:rPr lang="en-US" sz="1200" b="0" kern="1200" baseline="0" dirty="0" smtClean="0">
                <a:solidFill>
                  <a:schemeClr val="tx1"/>
                </a:solidFill>
                <a:effectLst/>
                <a:latin typeface="+mn-lt"/>
                <a:ea typeface="+mn-ea"/>
                <a:cs typeface="+mn-cs"/>
              </a:rPr>
              <a:t>know how important our alliance is and how our two nations face similar very security concerns.</a:t>
            </a:r>
            <a:endParaRPr lang="en-US" b="0" dirty="0"/>
          </a:p>
        </p:txBody>
      </p:sp>
      <p:sp>
        <p:nvSpPr>
          <p:cNvPr id="4" name="Slide Number Placeholder 3"/>
          <p:cNvSpPr>
            <a:spLocks noGrp="1"/>
          </p:cNvSpPr>
          <p:nvPr>
            <p:ph type="sldNum" sz="quarter" idx="10"/>
          </p:nvPr>
        </p:nvSpPr>
        <p:spPr/>
        <p:txBody>
          <a:bodyPr/>
          <a:lstStyle/>
          <a:p>
            <a:fld id="{D92B0635-DED7-42B4-B5A9-02B9BDCDEA74}" type="slidenum">
              <a:rPr lang="en-US" smtClean="0"/>
              <a:t>1</a:t>
            </a:fld>
            <a:endParaRPr lang="en-US"/>
          </a:p>
        </p:txBody>
      </p:sp>
    </p:spTree>
    <p:extLst>
      <p:ext uri="{BB962C8B-B14F-4D97-AF65-F5344CB8AC3E}">
        <p14:creationId xmlns:p14="http://schemas.microsoft.com/office/powerpoint/2010/main" val="319347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Chinese Government believes in internet freedom—that is, freedom from Western online influence.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That means YouTube, Facebook, Fox News, the BBC, and Voice of America are toxic to the Chinese Government and viewed as violations</a:t>
            </a:r>
            <a:r>
              <a:rPr lang="en-US" sz="1200" kern="1200" baseline="0" dirty="0" smtClean="0">
                <a:solidFill>
                  <a:schemeClr val="tx1"/>
                </a:solidFill>
                <a:effectLst/>
                <a:latin typeface="+mn-lt"/>
                <a:ea typeface="+mn-ea"/>
                <a:cs typeface="+mn-cs"/>
              </a:rPr>
              <a:t> of Chinese sovereignty</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Internet “security,” meanwhile, is the defense against any online activity that threatens Party rule.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China views U.S. manufacturing not as a competitor to Chinese industry but a resource to mine for proprietary and business information through cyberspace to advance China’s economy and modernize its industry and military.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internet is a tool to protect the Party, advance economic growth, exert control over political competitors and Western influence, and aid the Chinese military in future conflicts.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Chinese government considers private Western websites to be weapons that deliver the dangerous toxin of Western influence; it doesn’t care that the delivery vehicle is a private entity or that competing speech can easily be found or added online.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thinks our acceptance of speech we don’t like (even on private websites) is a sign of weakness and leads not to a stronger state but to a decadent populace.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Internet “sovereignty,” to the government of China, is the control of information within its borders.</a:t>
            </a:r>
          </a:p>
        </p:txBody>
      </p:sp>
      <p:sp>
        <p:nvSpPr>
          <p:cNvPr id="4" name="Slide Number Placeholder 3"/>
          <p:cNvSpPr>
            <a:spLocks noGrp="1"/>
          </p:cNvSpPr>
          <p:nvPr>
            <p:ph type="sldNum" sz="quarter" idx="10"/>
          </p:nvPr>
        </p:nvSpPr>
        <p:spPr/>
        <p:txBody>
          <a:bodyPr/>
          <a:lstStyle/>
          <a:p>
            <a:fld id="{D92B0635-DED7-42B4-B5A9-02B9BDCDEA74}" type="slidenum">
              <a:rPr lang="en-US" smtClean="0"/>
              <a:t>10</a:t>
            </a:fld>
            <a:endParaRPr lang="en-US" dirty="0"/>
          </a:p>
        </p:txBody>
      </p:sp>
    </p:spTree>
    <p:extLst>
      <p:ext uri="{BB962C8B-B14F-4D97-AF65-F5344CB8AC3E}">
        <p14:creationId xmlns:p14="http://schemas.microsoft.com/office/powerpoint/2010/main" val="147966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Chinese conduct three types of state-sponsored cyber activity: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b="1" kern="1200" dirty="0" smtClean="0">
                <a:solidFill>
                  <a:schemeClr val="tx1"/>
                </a:solidFill>
                <a:effectLst/>
                <a:latin typeface="+mn-lt"/>
                <a:ea typeface="+mn-ea"/>
                <a:cs typeface="+mn-cs"/>
              </a:rPr>
              <a:t>national security espionage (which all nations conduct);</a:t>
            </a:r>
          </a:p>
          <a:p>
            <a:pPr marL="228600" indent="-228600">
              <a:buFont typeface="+mj-lt"/>
              <a:buAutoNum type="arabicPeriod"/>
            </a:pPr>
            <a:r>
              <a:rPr lang="en-US" sz="1200" b="1" kern="1200" dirty="0" smtClean="0">
                <a:solidFill>
                  <a:schemeClr val="tx1"/>
                </a:solidFill>
                <a:effectLst/>
                <a:latin typeface="+mn-lt"/>
                <a:ea typeface="+mn-ea"/>
                <a:cs typeface="+mn-cs"/>
              </a:rPr>
              <a:t>cyber-enabled intellectual property theft to aid Chinese industry (an illegal activity, and adamantly opposed by the United States); and </a:t>
            </a:r>
          </a:p>
          <a:p>
            <a:pPr marL="228600" indent="-228600">
              <a:buFont typeface="+mj-lt"/>
              <a:buAutoNum type="arabicPeriod"/>
            </a:pPr>
            <a:r>
              <a:rPr lang="en-US" sz="1200" b="1" kern="1200" dirty="0" smtClean="0">
                <a:solidFill>
                  <a:schemeClr val="tx1"/>
                </a:solidFill>
                <a:effectLst/>
                <a:latin typeface="+mn-lt"/>
                <a:ea typeface="+mn-ea"/>
                <a:cs typeface="+mn-cs"/>
              </a:rPr>
              <a:t>internal information operations designed to control and manipulate what the Chinese people can view and say online (anathema to the United States and other democracies).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Chinese espionage includes stealing U.S. government secrets, information regarding members of the U.S. intelligence community, the blueprints of U.S. weapon systems, and the details of U.S. national security strategy.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Economic espionage consists of the theft of intellectual property and sensitive business information to aid Chinese industry and trade negotiations.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China views U.S. manufacturing not as a competitor to Chinese industry but a resource to mine for proprietary and business information through cyberspace to advance China’s economy and modernize its industry and military.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Chinese economic espionage is greater than the economic espionage conducted by all other states against the United States combined.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Information operations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conducted continuously against China’s own people, led by the “Golden Shield Project” (a.k.a. the Great Chinese Firewall)—a massive censorship and surveillance system operated by the Ministry of Public Security.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government cyberspace tool attacks and blocks certain websites, poisons caches, conducts speech and face recognition, and sucks in closed-circuit television, smart cards, credit cards, and other surveillance technologies.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also indexes content around the world (in anticipation of filtering it when it heads to China), filters incoming content, and blocks pro-democracy groups and certain related content (such as anything to do with the Dalai Lama, Falun Gong, or Taiwan), along with any news stories that embarrass the government.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it blocks Voice of America and many Western news sites, such as the Chinese edition of the BBC.</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Chinese government uses the internet to conflate nationalism and Party rule and to justify the righteousness of the Party’s existence.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portrays the Great Chinese Firewall as a form of paternal protection from the prurient West.</a:t>
            </a:r>
          </a:p>
        </p:txBody>
      </p:sp>
      <p:sp>
        <p:nvSpPr>
          <p:cNvPr id="4" name="Slide Number Placeholder 3"/>
          <p:cNvSpPr>
            <a:spLocks noGrp="1"/>
          </p:cNvSpPr>
          <p:nvPr>
            <p:ph type="sldNum" sz="quarter" idx="10"/>
          </p:nvPr>
        </p:nvSpPr>
        <p:spPr/>
        <p:txBody>
          <a:bodyPr/>
          <a:lstStyle/>
          <a:p>
            <a:fld id="{D92B0635-DED7-42B4-B5A9-02B9BDCDEA74}" type="slidenum">
              <a:rPr lang="en-US" smtClean="0"/>
              <a:t>11</a:t>
            </a:fld>
            <a:endParaRPr lang="en-US" dirty="0"/>
          </a:p>
        </p:txBody>
      </p:sp>
    </p:spTree>
    <p:extLst>
      <p:ext uri="{BB962C8B-B14F-4D97-AF65-F5344CB8AC3E}">
        <p14:creationId xmlns:p14="http://schemas.microsoft.com/office/powerpoint/2010/main" val="136826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smtClean="0"/>
              <a:t>China is now engaged in Russian-style </a:t>
            </a:r>
            <a:r>
              <a:rPr lang="en-US" sz="2400" b="1" dirty="0" smtClean="0"/>
              <a:t>Information Confrontation</a:t>
            </a:r>
            <a:endParaRPr lang="en-US" sz="2400" dirty="0" smtClean="0"/>
          </a:p>
          <a:p>
            <a:pPr marL="342900" indent="-342900">
              <a:buFont typeface="Arial" panose="020B0604020202020204" pitchFamily="34" charset="0"/>
              <a:buChar char="•"/>
            </a:pPr>
            <a:r>
              <a:rPr lang="en-US" sz="2400" dirty="0" smtClean="0"/>
              <a:t>China will likely conduct overt and covert operations to influence voters on China-specific issues over trade, Iran, technology, to influence political leaders.</a:t>
            </a:r>
          </a:p>
          <a:p>
            <a:pPr marL="800100" lvl="1" indent="-342900" algn="l">
              <a:buFont typeface="Arial" panose="020B0604020202020204" pitchFamily="34" charset="0"/>
              <a:buChar char="•"/>
            </a:pPr>
            <a:r>
              <a:rPr lang="en-US" sz="2200" dirty="0" smtClean="0"/>
              <a:t>China may not necessarily select a preferred candidates but will engage in negative operations.</a:t>
            </a:r>
          </a:p>
          <a:p>
            <a:pPr marL="342900" lvl="1" indent="-342900" algn="l">
              <a:buFont typeface="Arial" panose="020B0604020202020204" pitchFamily="34" charset="0"/>
              <a:buChar char="•"/>
            </a:pPr>
            <a:r>
              <a:rPr lang="en-US" sz="2400" dirty="0" smtClean="0"/>
              <a:t>Equivalency arguments is China’s goal .</a:t>
            </a:r>
          </a:p>
          <a:p>
            <a:pPr marL="800100" lvl="1" indent="-342900" algn="l">
              <a:buFont typeface="Arial" panose="020B0604020202020204" pitchFamily="34" charset="0"/>
              <a:buChar char="•"/>
            </a:pPr>
            <a:r>
              <a:rPr lang="en-US" sz="2400" i="1" dirty="0" smtClean="0"/>
              <a:t>“The Chinese and the Americans both spy on you.  What’s the difference?”</a:t>
            </a:r>
          </a:p>
          <a:p>
            <a:pPr marL="800100" lvl="1" indent="-342900" algn="l">
              <a:buFont typeface="Arial" panose="020B0604020202020204" pitchFamily="34" charset="0"/>
              <a:buChar char="•"/>
            </a:pPr>
            <a:r>
              <a:rPr lang="en-US" sz="2400" i="1" dirty="0" smtClean="0"/>
              <a:t>“China has lifted millions out of poverty and has a lower crime rate than America.”</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much of this equivalency goal is mere acquiescence of Chinese progress – the inevitability of Chinese dominance.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China’s strategic goal is </a:t>
            </a:r>
            <a:r>
              <a:rPr lang="en-US" sz="1200" b="1" kern="1200" dirty="0" smtClean="0">
                <a:solidFill>
                  <a:schemeClr val="tx1"/>
                </a:solidFill>
                <a:effectLst/>
                <a:latin typeface="+mn-lt"/>
                <a:ea typeface="+mn-ea"/>
                <a:cs typeface="+mn-cs"/>
              </a:rPr>
              <a:t>‘narrative dominance’</a:t>
            </a:r>
          </a:p>
        </p:txBody>
      </p:sp>
      <p:sp>
        <p:nvSpPr>
          <p:cNvPr id="4" name="Slide Number Placeholder 3"/>
          <p:cNvSpPr>
            <a:spLocks noGrp="1"/>
          </p:cNvSpPr>
          <p:nvPr>
            <p:ph type="sldNum" sz="quarter" idx="10"/>
          </p:nvPr>
        </p:nvSpPr>
        <p:spPr/>
        <p:txBody>
          <a:bodyPr/>
          <a:lstStyle/>
          <a:p>
            <a:fld id="{D92B0635-DED7-42B4-B5A9-02B9BDCDEA74}" type="slidenum">
              <a:rPr lang="en-US" smtClean="0"/>
              <a:t>12</a:t>
            </a:fld>
            <a:endParaRPr lang="en-US" dirty="0"/>
          </a:p>
        </p:txBody>
      </p:sp>
    </p:spTree>
    <p:extLst>
      <p:ext uri="{BB962C8B-B14F-4D97-AF65-F5344CB8AC3E}">
        <p14:creationId xmlns:p14="http://schemas.microsoft.com/office/powerpoint/2010/main" val="38519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upcoming 2020 movie ‘Top Gun:  Maverick,’ US actor Tom Cruise reprises his role as US Navy fighter pilot Pete Maverick.  </a:t>
            </a:r>
          </a:p>
        </p:txBody>
      </p:sp>
      <p:sp>
        <p:nvSpPr>
          <p:cNvPr id="4" name="Slide Number Placeholder 3"/>
          <p:cNvSpPr>
            <a:spLocks noGrp="1"/>
          </p:cNvSpPr>
          <p:nvPr>
            <p:ph type="sldNum" sz="quarter" idx="10"/>
          </p:nvPr>
        </p:nvSpPr>
        <p:spPr/>
        <p:txBody>
          <a:bodyPr/>
          <a:lstStyle/>
          <a:p>
            <a:fld id="{D92B0635-DED7-42B4-B5A9-02B9BDCDEA74}" type="slidenum">
              <a:rPr lang="en-US" smtClean="0"/>
              <a:t>13</a:t>
            </a:fld>
            <a:endParaRPr lang="en-US"/>
          </a:p>
        </p:txBody>
      </p:sp>
    </p:spTree>
    <p:extLst>
      <p:ext uri="{BB962C8B-B14F-4D97-AF65-F5344CB8AC3E}">
        <p14:creationId xmlns:p14="http://schemas.microsoft.com/office/powerpoint/2010/main" val="70371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 The trailer for the movie includes a reprise of iconic scenes from his 1985 movie, including a motorcycle ride and</a:t>
            </a:r>
            <a:r>
              <a:rPr lang="en-US" baseline="0" dirty="0" smtClean="0"/>
              <a:t> </a:t>
            </a:r>
            <a:r>
              <a:rPr lang="en-US" dirty="0" smtClean="0"/>
              <a:t>his fighter pilot jacket.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14</a:t>
            </a:fld>
            <a:endParaRPr lang="en-US"/>
          </a:p>
        </p:txBody>
      </p:sp>
    </p:spTree>
    <p:extLst>
      <p:ext uri="{BB962C8B-B14F-4D97-AF65-F5344CB8AC3E}">
        <p14:creationId xmlns:p14="http://schemas.microsoft.com/office/powerpoint/2010/main" val="160719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But there is one problem.  The jacket he wore in 1986 had a large patch that read "Far East Cruise 63-4, USS Galveston," commemorating a real-life US battleship's tour of Japan, Taiwan, and the Western Pacific. The patch displayed the US, UN, Japanese, and Taiwanese flags. </a:t>
            </a:r>
          </a:p>
          <a:p>
            <a:pPr marL="171450" indent="-171450">
              <a:buFont typeface="Arial" panose="020B0604020202020204" pitchFamily="34" charset="0"/>
              <a:buChar char="•"/>
            </a:pPr>
            <a:r>
              <a:rPr lang="en-US" dirty="0" smtClean="0"/>
              <a:t>The new jacket does not include the flags of Japan or Taiwan.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15</a:t>
            </a:fld>
            <a:endParaRPr lang="en-US"/>
          </a:p>
        </p:txBody>
      </p:sp>
    </p:spTree>
    <p:extLst>
      <p:ext uri="{BB962C8B-B14F-4D97-AF65-F5344CB8AC3E}">
        <p14:creationId xmlns:p14="http://schemas.microsoft.com/office/powerpoint/2010/main" val="289829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2013 fantasy movie, Gravity, Russia uses a ground-based direct ascent anti-satellite weapon to destroy a satellite in space to demonstrate its anti-satellite capability.</a:t>
            </a:r>
          </a:p>
          <a:p>
            <a:endParaRPr lang="en-US" baseline="0" dirty="0" smtClean="0"/>
          </a:p>
        </p:txBody>
      </p:sp>
      <p:sp>
        <p:nvSpPr>
          <p:cNvPr id="4" name="Slide Number Placeholder 3"/>
          <p:cNvSpPr>
            <a:spLocks noGrp="1"/>
          </p:cNvSpPr>
          <p:nvPr>
            <p:ph type="sldNum" sz="quarter" idx="10"/>
          </p:nvPr>
        </p:nvSpPr>
        <p:spPr/>
        <p:txBody>
          <a:bodyPr/>
          <a:lstStyle/>
          <a:p>
            <a:fld id="{D92B0635-DED7-42B4-B5A9-02B9BDCDEA74}" type="slidenum">
              <a:rPr lang="en-US" smtClean="0"/>
              <a:t>16</a:t>
            </a:fld>
            <a:endParaRPr lang="en-US"/>
          </a:p>
        </p:txBody>
      </p:sp>
    </p:spTree>
    <p:extLst>
      <p:ext uri="{BB962C8B-B14F-4D97-AF65-F5344CB8AC3E}">
        <p14:creationId xmlns:p14="http://schemas.microsoft.com/office/powerpoint/2010/main" val="70937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test causes a chain reaction of destruction in space, destroying the US space shuttle, most of its crew and wiping out many space satellites.</a:t>
            </a:r>
            <a:endParaRPr lang="en-US"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17</a:t>
            </a:fld>
            <a:endParaRPr lang="en-US"/>
          </a:p>
        </p:txBody>
      </p:sp>
    </p:spTree>
    <p:extLst>
      <p:ext uri="{BB962C8B-B14F-4D97-AF65-F5344CB8AC3E}">
        <p14:creationId xmlns:p14="http://schemas.microsoft.com/office/powerpoint/2010/main" val="116210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But it was China, not Russia, that, in 2007 shot an </a:t>
            </a:r>
            <a:r>
              <a:rPr lang="en-US" dirty="0" smtClean="0">
                <a:effectLst/>
              </a:rPr>
              <a:t>aging weather satellite </a:t>
            </a:r>
            <a:r>
              <a:rPr lang="en-US" dirty="0" smtClean="0"/>
              <a:t>in space with a ground-based interceptor,</a:t>
            </a:r>
            <a:r>
              <a:rPr lang="en-US" baseline="0" dirty="0" smtClean="0"/>
              <a:t> causing a debris field that exists today.</a:t>
            </a:r>
            <a:endParaRPr lang="en-US" dirty="0" smtClean="0"/>
          </a:p>
          <a:p>
            <a:pPr marL="171450" indent="-171450">
              <a:buFont typeface="Arial" panose="020B0604020202020204" pitchFamily="34" charset="0"/>
              <a:buChar char="•"/>
            </a:pPr>
            <a:r>
              <a:rPr lang="en-US" dirty="0" smtClean="0"/>
              <a:t>The movie Gravity made $70 million in China</a:t>
            </a:r>
            <a:r>
              <a:rPr lang="en-US" baseline="0" dirty="0" smtClean="0"/>
              <a:t>; it made $21 million in Russia.</a:t>
            </a:r>
            <a:endParaRPr lang="en-US"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18</a:t>
            </a:fld>
            <a:endParaRPr lang="en-US"/>
          </a:p>
        </p:txBody>
      </p:sp>
    </p:spTree>
    <p:extLst>
      <p:ext uri="{BB962C8B-B14F-4D97-AF65-F5344CB8AC3E}">
        <p14:creationId xmlns:p14="http://schemas.microsoft.com/office/powerpoint/2010/main" val="3593689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movie, The Martian, a</a:t>
            </a:r>
            <a:r>
              <a:rPr lang="en-US" baseline="0" dirty="0" smtClean="0"/>
              <a:t> secret Chinese space project comes to the aid of the US effort to save a stranded US astronaut on Mars.</a:t>
            </a:r>
          </a:p>
          <a:p>
            <a:pPr marL="171450" indent="-171450">
              <a:buFont typeface="Arial" panose="020B0604020202020204" pitchFamily="34" charset="0"/>
              <a:buChar char="•"/>
            </a:pPr>
            <a:r>
              <a:rPr lang="en-US" dirty="0" smtClean="0"/>
              <a:t>The Chinese National Space Agency has a secret rocket booster capable of making the journey to Mars</a:t>
            </a:r>
            <a:r>
              <a:rPr lang="en-US" baseline="0" dirty="0" smtClean="0"/>
              <a:t> and saves American Matt Damon</a:t>
            </a:r>
            <a:r>
              <a:rPr lang="en-US" dirty="0" smtClean="0"/>
              <a:t>. </a:t>
            </a:r>
          </a:p>
          <a:p>
            <a:pPr marL="171450" indent="-171450">
              <a:buFont typeface="Arial" panose="020B0604020202020204" pitchFamily="34" charset="0"/>
              <a:buChar char="•"/>
            </a:pPr>
            <a:r>
              <a:rPr lang="en-US" dirty="0" smtClean="0"/>
              <a:t>Toward the movie’s end, the Chinese National Space Agency leadership is seen standing next to NASA officials, celebrating the joint</a:t>
            </a:r>
            <a:r>
              <a:rPr lang="en-US" baseline="0" dirty="0" smtClean="0"/>
              <a:t> operation</a:t>
            </a:r>
            <a:r>
              <a:rPr lang="en-US"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Why did China have to be in the movie at all?  And why China and not Russia, Japan, India, or the European 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movie made $95 million in China.</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19</a:t>
            </a:fld>
            <a:endParaRPr lang="en-US"/>
          </a:p>
        </p:txBody>
      </p:sp>
    </p:spTree>
    <p:extLst>
      <p:ext uri="{BB962C8B-B14F-4D97-AF65-F5344CB8AC3E}">
        <p14:creationId xmlns:p14="http://schemas.microsoft.com/office/powerpoint/2010/main" val="275432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if warfare—the kind we see in World War II movies—never occurs again?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2B0635-DED7-42B4-B5A9-02B9BDCDEA74}" type="slidenum">
              <a:rPr lang="en-US" smtClean="0"/>
              <a:t>2</a:t>
            </a:fld>
            <a:endParaRPr lang="en-US"/>
          </a:p>
        </p:txBody>
      </p:sp>
    </p:spTree>
    <p:extLst>
      <p:ext uri="{BB962C8B-B14F-4D97-AF65-F5344CB8AC3E}">
        <p14:creationId xmlns:p14="http://schemas.microsoft.com/office/powerpoint/2010/main" val="468902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Actress Liu </a:t>
            </a:r>
            <a:r>
              <a:rPr lang="en-US" dirty="0" err="1" smtClean="0"/>
              <a:t>Yifei</a:t>
            </a:r>
            <a:r>
              <a:rPr lang="en-US" dirty="0" smtClean="0"/>
              <a:t>, who is set to play the warrior</a:t>
            </a:r>
            <a:r>
              <a:rPr lang="en-US" baseline="0" dirty="0" smtClean="0"/>
              <a:t> </a:t>
            </a:r>
            <a:r>
              <a:rPr lang="en-US" dirty="0" smtClean="0"/>
              <a:t>in the upcoming Disney film, Mulan, posted a message on Chinese social-media site Weibo in support </a:t>
            </a:r>
            <a:r>
              <a:rPr lang="en-US" b="1" u="sng" dirty="0" smtClean="0"/>
              <a:t>of the police </a:t>
            </a:r>
            <a:r>
              <a:rPr lang="en-US" dirty="0" smtClean="0"/>
              <a:t>in Hong Kong.</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20</a:t>
            </a:fld>
            <a:endParaRPr lang="en-US"/>
          </a:p>
        </p:txBody>
      </p:sp>
    </p:spTree>
    <p:extLst>
      <p:ext uri="{BB962C8B-B14F-4D97-AF65-F5344CB8AC3E}">
        <p14:creationId xmlns:p14="http://schemas.microsoft.com/office/powerpoint/2010/main" val="139140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chemeClr val="bg1"/>
                </a:solidFill>
              </a:rPr>
              <a:t>The Chinese government likens</a:t>
            </a:r>
            <a:r>
              <a:rPr lang="en-US" baseline="0" dirty="0" smtClean="0">
                <a:solidFill>
                  <a:schemeClr val="bg1"/>
                </a:solidFill>
              </a:rPr>
              <a:t> the actions of the protestors to that of terrorists</a:t>
            </a:r>
            <a:r>
              <a:rPr lang="en-US" dirty="0" smtClean="0">
                <a:solidFill>
                  <a:schemeClr val="bg1"/>
                </a:solidFill>
              </a:rPr>
              <a:t>.  </a:t>
            </a:r>
          </a:p>
          <a:p>
            <a:pPr marL="171450" indent="-171450">
              <a:buFont typeface="Arial" panose="020B0604020202020204" pitchFamily="34" charset="0"/>
              <a:buChar char="•"/>
            </a:pPr>
            <a:r>
              <a:rPr lang="en-US" dirty="0" smtClean="0">
                <a:solidFill>
                  <a:schemeClr val="bg1"/>
                </a:solidFill>
              </a:rPr>
              <a:t>The Beijing Government claimed the United States is behind the movement. </a:t>
            </a:r>
          </a:p>
          <a:p>
            <a:pPr marL="171450" indent="-171450">
              <a:buFont typeface="Arial" panose="020B0604020202020204" pitchFamily="34" charset="0"/>
              <a:buChar char="•"/>
            </a:pPr>
            <a:r>
              <a:rPr lang="en-US" dirty="0" smtClean="0">
                <a:solidFill>
                  <a:schemeClr val="bg1"/>
                </a:solidFill>
              </a:rPr>
              <a:t>Liu </a:t>
            </a:r>
            <a:r>
              <a:rPr lang="en-US" dirty="0" err="1" smtClean="0">
                <a:solidFill>
                  <a:schemeClr val="bg1"/>
                </a:solidFill>
              </a:rPr>
              <a:t>Yifei</a:t>
            </a:r>
            <a:r>
              <a:rPr lang="en-US" dirty="0" smtClean="0">
                <a:solidFill>
                  <a:schemeClr val="bg1"/>
                </a:solidFill>
              </a:rPr>
              <a:t>, the daughter of a communist Chinese diplomat, petitioned to become an American citizen. </a:t>
            </a:r>
          </a:p>
          <a:p>
            <a:pPr marL="171450" indent="-171450">
              <a:buFont typeface="Arial" panose="020B0604020202020204" pitchFamily="34" charset="0"/>
              <a:buChar char="•"/>
            </a:pPr>
            <a:r>
              <a:rPr lang="en-US" dirty="0" smtClean="0">
                <a:solidFill>
                  <a:schemeClr val="bg1"/>
                </a:solidFill>
              </a:rPr>
              <a:t>She was ranked 23rd on Forbes China Celebrity List in 2017, and 89th in 2019.  </a:t>
            </a:r>
          </a:p>
          <a:p>
            <a:pPr marL="171450" indent="-171450">
              <a:buFont typeface="Arial" panose="020B0604020202020204" pitchFamily="34" charset="0"/>
              <a:buChar char="•"/>
            </a:pPr>
            <a:r>
              <a:rPr lang="en-US" dirty="0" smtClean="0">
                <a:solidFill>
                  <a:schemeClr val="bg1"/>
                </a:solidFill>
              </a:rPr>
              <a:t>She</a:t>
            </a:r>
            <a:r>
              <a:rPr lang="en-US" baseline="0" dirty="0" smtClean="0">
                <a:solidFill>
                  <a:schemeClr val="bg1"/>
                </a:solidFill>
              </a:rPr>
              <a:t> is reportedly worth today $10 million. </a:t>
            </a:r>
            <a:endParaRPr lang="en-US" sz="1200" kern="1200" baseline="0" dirty="0" smtClean="0">
              <a:solidFill>
                <a:schemeClr val="bg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bg1"/>
                </a:solidFill>
                <a:effectLst/>
                <a:latin typeface="+mn-lt"/>
                <a:ea typeface="+mn-ea"/>
                <a:cs typeface="+mn-cs"/>
              </a:rPr>
              <a:t>The daughter of a Chinese communist diplomat applied</a:t>
            </a:r>
            <a:r>
              <a:rPr lang="en-US" sz="1200" kern="1200" baseline="0" dirty="0" smtClean="0">
                <a:solidFill>
                  <a:schemeClr val="bg1"/>
                </a:solidFill>
                <a:effectLst/>
                <a:latin typeface="+mn-lt"/>
                <a:ea typeface="+mn-ea"/>
                <a:cs typeface="+mn-cs"/>
              </a:rPr>
              <a:t> for and received</a:t>
            </a:r>
            <a:r>
              <a:rPr lang="en-US" sz="1200" kern="1200" dirty="0" smtClean="0">
                <a:solidFill>
                  <a:schemeClr val="bg1"/>
                </a:solidFill>
                <a:effectLst/>
                <a:latin typeface="+mn-lt"/>
                <a:ea typeface="+mn-ea"/>
                <a:cs typeface="+mn-cs"/>
              </a:rPr>
              <a:t> US citizenship.</a:t>
            </a:r>
          </a:p>
        </p:txBody>
      </p:sp>
      <p:sp>
        <p:nvSpPr>
          <p:cNvPr id="4" name="Slide Number Placeholder 3"/>
          <p:cNvSpPr>
            <a:spLocks noGrp="1"/>
          </p:cNvSpPr>
          <p:nvPr>
            <p:ph type="sldNum" sz="quarter" idx="10"/>
          </p:nvPr>
        </p:nvSpPr>
        <p:spPr/>
        <p:txBody>
          <a:bodyPr/>
          <a:lstStyle/>
          <a:p>
            <a:fld id="{D92B0635-DED7-42B4-B5A9-02B9BDCDEA74}" type="slidenum">
              <a:rPr lang="en-US" smtClean="0"/>
              <a:t>21</a:t>
            </a:fld>
            <a:endParaRPr lang="en-US"/>
          </a:p>
        </p:txBody>
      </p:sp>
    </p:spTree>
    <p:extLst>
      <p:ext uri="{BB962C8B-B14F-4D97-AF65-F5344CB8AC3E}">
        <p14:creationId xmlns:p14="http://schemas.microsoft.com/office/powerpoint/2010/main" val="3163445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She has 22,000 twitter followers.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 have 170.)</a:t>
            </a:r>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22</a:t>
            </a:fld>
            <a:endParaRPr lang="en-US"/>
          </a:p>
        </p:txBody>
      </p:sp>
    </p:spTree>
    <p:extLst>
      <p:ext uri="{BB962C8B-B14F-4D97-AF65-F5344CB8AC3E}">
        <p14:creationId xmlns:p14="http://schemas.microsoft.com/office/powerpoint/2010/main" val="363984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A Chinese conglomerate, </a:t>
            </a:r>
            <a:r>
              <a:rPr lang="en-US" sz="1200" b="0" i="0" kern="1200" dirty="0" smtClean="0">
                <a:solidFill>
                  <a:schemeClr val="tx1"/>
                </a:solidFill>
                <a:effectLst/>
                <a:latin typeface="+mn-lt"/>
                <a:ea typeface="+mn-ea"/>
                <a:cs typeface="+mn-cs"/>
              </a:rPr>
              <a:t>Dalian Wanda Group,</a:t>
            </a:r>
            <a:r>
              <a:rPr lang="en-US" baseline="0" dirty="0" smtClean="0"/>
              <a:t> bought the American movie distribution company, AMC in 2012.  </a:t>
            </a:r>
          </a:p>
          <a:p>
            <a:pPr marL="171450" indent="-171450">
              <a:buFont typeface="Arial" panose="020B0604020202020204" pitchFamily="34" charset="0"/>
              <a:buChar char="•"/>
            </a:pPr>
            <a:r>
              <a:rPr lang="en-US" baseline="0" dirty="0" smtClean="0"/>
              <a:t>It also bought the movie production company Legendary for $3.5 billion – the cost of one Nimitz class aircraft carrier.</a:t>
            </a:r>
          </a:p>
          <a:p>
            <a:pPr marL="171450" indent="-171450">
              <a:buFont typeface="Arial" panose="020B0604020202020204" pitchFamily="34" charset="0"/>
              <a:buChar char="•"/>
            </a:pPr>
            <a:r>
              <a:rPr lang="en-US" baseline="0" dirty="0" smtClean="0"/>
              <a:t>When was the last time you saw a movie with a Chinese villain?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23</a:t>
            </a:fld>
            <a:endParaRPr lang="en-US"/>
          </a:p>
        </p:txBody>
      </p:sp>
    </p:spTree>
    <p:extLst>
      <p:ext uri="{BB962C8B-B14F-4D97-AF65-F5344CB8AC3E}">
        <p14:creationId xmlns:p14="http://schemas.microsoft.com/office/powerpoint/2010/main" val="3527635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More than 100 American colleges and universities house Confucius Institutes, centers of Chinese language and cultural teaching, funded and staffed in part with instructors screened by a Chinese government-affiliated agency.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report on these Confucius Institutes from the US National Association of Scholars, finds that “US universities have made improper concessions [to China]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jeopardize academic freedom and institutional autonomy.”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China uses information as a decision advantage.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uses its rich culture and economic resources as a carrot to entice cooperation.</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There are 500 such institutes Worldwide.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Chinese publication, National Defense in a New Era,</a:t>
            </a:r>
            <a:r>
              <a:rPr lang="en-US" sz="1200" kern="1200" baseline="0" dirty="0" smtClean="0">
                <a:solidFill>
                  <a:schemeClr val="tx1"/>
                </a:solidFill>
                <a:effectLst/>
                <a:latin typeface="+mn-lt"/>
                <a:ea typeface="+mn-ea"/>
                <a:cs typeface="+mn-cs"/>
              </a:rPr>
              <a:t> claims that </a:t>
            </a:r>
            <a:r>
              <a:rPr lang="en-US" sz="1200" kern="1200" dirty="0" smtClean="0">
                <a:solidFill>
                  <a:schemeClr val="tx1"/>
                </a:solidFill>
                <a:effectLst/>
                <a:latin typeface="+mn-lt"/>
                <a:ea typeface="+mn-ea"/>
                <a:cs typeface="+mn-cs"/>
              </a:rPr>
              <a:t>“intelligent warfare” is on the horizon.</a:t>
            </a:r>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24</a:t>
            </a:fld>
            <a:endParaRPr lang="en-US"/>
          </a:p>
        </p:txBody>
      </p:sp>
    </p:spTree>
    <p:extLst>
      <p:ext uri="{BB962C8B-B14F-4D97-AF65-F5344CB8AC3E}">
        <p14:creationId xmlns:p14="http://schemas.microsoft.com/office/powerpoint/2010/main" val="3332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three broad elements of Russia’s hybrid warfare include:</a:t>
            </a:r>
          </a:p>
          <a:p>
            <a:pPr marL="228600" lvl="0" indent="-228600">
              <a:buFont typeface="+mj-lt"/>
              <a:buAutoNum type="arabicPeriod"/>
            </a:pPr>
            <a:r>
              <a:rPr lang="en-US" sz="1200" b="1" kern="1200" dirty="0" smtClean="0">
                <a:solidFill>
                  <a:schemeClr val="tx1"/>
                </a:solidFill>
                <a:effectLst/>
                <a:latin typeface="+mn-lt"/>
                <a:ea typeface="+mn-ea"/>
                <a:cs typeface="+mn-cs"/>
              </a:rPr>
              <a:t>Information confrontation (Soviet “active measures”) include disinformation and planted information. Soviet-like themes of anti-Nazism, the threat to Russian civilization, and the struggle against Western “informational aggression” and Western ‘destabilization strategy’ against Russia.  </a:t>
            </a:r>
          </a:p>
          <a:p>
            <a:pPr marL="228600" lvl="0" indent="-228600">
              <a:buFont typeface="+mj-lt"/>
              <a:buAutoNum type="arabicPeriod"/>
            </a:pPr>
            <a:r>
              <a:rPr lang="en-US" sz="1200" b="1" kern="1200" dirty="0" smtClean="0">
                <a:solidFill>
                  <a:schemeClr val="tx1"/>
                </a:solidFill>
                <a:effectLst/>
                <a:latin typeface="+mn-lt"/>
                <a:ea typeface="+mn-ea"/>
                <a:cs typeface="+mn-cs"/>
              </a:rPr>
              <a:t>Clandestine destabilizing operations that focus on small sectors of a targeted country’s political apparatus by seizing certain public media and state communications, attacking certain facilities and smearing them as oppressive agents of an illegitimate state, and supplying weapons to separatists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(see Estonia in 2007, Georgia in 2008, and Ukraine in 2014).</a:t>
            </a:r>
          </a:p>
          <a:p>
            <a:pPr marL="228600" lvl="0" indent="-228600">
              <a:buFont typeface="+mj-lt"/>
              <a:buAutoNum type="arabicPeriod"/>
            </a:pPr>
            <a:r>
              <a:rPr lang="en-US" sz="1200" b="1" kern="1200" dirty="0" smtClean="0">
                <a:solidFill>
                  <a:schemeClr val="tx1"/>
                </a:solidFill>
                <a:effectLst/>
                <a:latin typeface="+mn-lt"/>
                <a:ea typeface="+mn-ea"/>
                <a:cs typeface="+mn-cs"/>
              </a:rPr>
              <a:t>The posturing</a:t>
            </a:r>
            <a:r>
              <a:rPr lang="en-US" sz="1200" b="1" kern="1200" baseline="0" dirty="0" smtClean="0">
                <a:solidFill>
                  <a:schemeClr val="tx1"/>
                </a:solidFill>
                <a:effectLst/>
                <a:latin typeface="+mn-lt"/>
                <a:ea typeface="+mn-ea"/>
                <a:cs typeface="+mn-cs"/>
              </a:rPr>
              <a:t> of </a:t>
            </a:r>
            <a:r>
              <a:rPr lang="en-US" sz="1200" b="1" kern="1200" dirty="0" smtClean="0">
                <a:solidFill>
                  <a:schemeClr val="tx1"/>
                </a:solidFill>
                <a:effectLst/>
                <a:latin typeface="+mn-lt"/>
                <a:ea typeface="+mn-ea"/>
                <a:cs typeface="+mn-cs"/>
              </a:rPr>
              <a:t>Russian conventional forces posture along the border to intimidate the targeted country’s military, supply the separatists, and occasionally intervene directly inside its borders.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form of warfare is designed never to develop into a full-scale conventional war with the targeted country, and certainly not with NATO.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Russia’s hybrid warfare begins and ends in the early phases of warfare without reaching kinetic conflict with powerful adversaries.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creating a new status quo, Russia successfully breaks international norms, creates indistinct (and new) borders, and lowers international expectations about its behavior.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making the conflict politically ambiguous, claiming no direct involvement, and keeping hostilities small and protracted, Russia keeps outside players like NATO and the United States weak, off-balance, and confused.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 fuses psychological with kinetic operations to cloud its adversaries’ and Western perceptions of the conflict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Information is not used to persuade but to confuse, paralyze, and subvert.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“Information troops” are now the primary driver of Russian military aggression.</a:t>
            </a:r>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Russia spends more on state propaganda than any other.  Propaganda has not served to make target populations pro Russia; instead it has served to confuse and hide the truth.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weaponization</a:t>
            </a:r>
            <a:r>
              <a:rPr lang="en-US" sz="1200" b="0" i="0" u="none" strike="noStrike" kern="1200" baseline="0" dirty="0" smtClean="0">
                <a:solidFill>
                  <a:schemeClr val="tx1"/>
                </a:solidFill>
                <a:latin typeface="+mn-lt"/>
                <a:ea typeface="+mn-ea"/>
                <a:cs typeface="+mn-cs"/>
              </a:rPr>
              <a:t> of information, culture and money is a vital part of the Kremlin’s hybrid warfare.</a:t>
            </a:r>
            <a:endParaRPr lang="en-US" dirty="0" smtClean="0"/>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2B0635-DED7-42B4-B5A9-02B9BDCDEA74}" type="slidenum">
              <a:rPr lang="en-US" smtClean="0"/>
              <a:t>25</a:t>
            </a:fld>
            <a:endParaRPr lang="en-US" dirty="0"/>
          </a:p>
        </p:txBody>
      </p:sp>
    </p:spTree>
    <p:extLst>
      <p:ext uri="{BB962C8B-B14F-4D97-AF65-F5344CB8AC3E}">
        <p14:creationId xmlns:p14="http://schemas.microsoft.com/office/powerpoint/2010/main" val="1588220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US media is obsessed with the fact that Russian 2016 efforts seemed more numerous in favor of candidate Trump.</a:t>
            </a:r>
            <a:endParaRPr lang="en-US" baseline="0" dirty="0" smtClean="0"/>
          </a:p>
          <a:p>
            <a:pPr marL="171450" indent="-171450">
              <a:buFont typeface="Arial" panose="020B0604020202020204" pitchFamily="34" charset="0"/>
              <a:buChar char="•"/>
            </a:pPr>
            <a:r>
              <a:rPr lang="en-US" baseline="0" dirty="0" smtClean="0"/>
              <a:t>Even if Russian efforts in number in 2016 favored candidate Trump, this does that mean President Putin now wishes President Trump to succeed in rebuilding the US military, rebuild US credibility, or restore US economic growth.</a:t>
            </a:r>
          </a:p>
          <a:p>
            <a:pPr marL="171450" indent="-171450">
              <a:buFont typeface="Arial" panose="020B0604020202020204" pitchFamily="34" charset="0"/>
              <a:buChar char="•"/>
            </a:pPr>
            <a:r>
              <a:rPr lang="en-US" baseline="0" dirty="0" smtClean="0"/>
              <a:t>Americans think in terms of winners and losers.  </a:t>
            </a:r>
          </a:p>
          <a:p>
            <a:pPr marL="171450" indent="-171450">
              <a:buFont typeface="Arial" panose="020B0604020202020204" pitchFamily="34" charset="0"/>
              <a:buChar char="•"/>
            </a:pPr>
            <a:r>
              <a:rPr lang="en-US" baseline="0" dirty="0" smtClean="0"/>
              <a:t>Its hard, especially for the American left, to conceive that Russia may have opposed candidate Clinton merely out of spite (for her support of Putin’s political adversaries) or to weaken America generally.  </a:t>
            </a:r>
          </a:p>
          <a:p>
            <a:pPr marL="171450" indent="-171450">
              <a:buFont typeface="Arial" panose="020B0604020202020204" pitchFamily="34" charset="0"/>
              <a:buChar char="•"/>
            </a:pPr>
            <a:r>
              <a:rPr lang="en-US" baseline="0" dirty="0" smtClean="0"/>
              <a:t>And now that President Trump has delivered on his campaign promises generally and successfully, who do you suppose President Putin favors in 2020:  Donald Trump or the likely democrat challenger?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smtClean="0">
                <a:solidFill>
                  <a:schemeClr val="tx1"/>
                </a:solidFill>
                <a:latin typeface="+mn-lt"/>
                <a:ea typeface="+mn-ea"/>
                <a:cs typeface="+mn-cs"/>
              </a:rPr>
              <a:t>Russian political warfare is re-emerging in doctrine and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smtClean="0">
                <a:solidFill>
                  <a:schemeClr val="tx1"/>
                </a:solidFill>
                <a:latin typeface="+mn-lt"/>
                <a:ea typeface="+mn-ea"/>
                <a:cs typeface="+mn-cs"/>
              </a:rPr>
              <a:t>Its emphasis is on use of non-military means to influence decision makers, organizations, people and their behavior to meet Russian objectives.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This weaponized disinformation erodes public support for Euro-Atlantic values, impeding and distorting U.S. and European decision-making.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It is a force multiplier for Russia, which in terms of economic heft and military might is far weaker than the countries of the EU or NATO.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While Russia’s use of disinformation long predates the current Ukraine crisis, its sophistication, intensity, reach and impact are increasing.</a:t>
            </a:r>
          </a:p>
        </p:txBody>
      </p:sp>
      <p:sp>
        <p:nvSpPr>
          <p:cNvPr id="4" name="Slide Number Placeholder 3"/>
          <p:cNvSpPr>
            <a:spLocks noGrp="1"/>
          </p:cNvSpPr>
          <p:nvPr>
            <p:ph type="sldNum" sz="quarter" idx="10"/>
          </p:nvPr>
        </p:nvSpPr>
        <p:spPr/>
        <p:txBody>
          <a:bodyPr/>
          <a:lstStyle/>
          <a:p>
            <a:fld id="{D92B0635-DED7-42B4-B5A9-02B9BDCDEA74}" type="slidenum">
              <a:rPr lang="en-US" smtClean="0"/>
              <a:t>26</a:t>
            </a:fld>
            <a:endParaRPr lang="en-US"/>
          </a:p>
        </p:txBody>
      </p:sp>
    </p:spTree>
    <p:extLst>
      <p:ext uri="{BB962C8B-B14F-4D97-AF65-F5344CB8AC3E}">
        <p14:creationId xmlns:p14="http://schemas.microsoft.com/office/powerpoint/2010/main" val="3528539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 brands liberal democracy as American imperialism and wishes to replace American leadership with Russian influence wherever possible.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Russia’s chief weapon is its cyberspace capability, which is formidable, which it uses to manipulate opinion.</a:t>
            </a:r>
          </a:p>
        </p:txBody>
      </p:sp>
      <p:sp>
        <p:nvSpPr>
          <p:cNvPr id="4" name="Slide Number Placeholder 3"/>
          <p:cNvSpPr>
            <a:spLocks noGrp="1"/>
          </p:cNvSpPr>
          <p:nvPr>
            <p:ph type="sldNum" sz="quarter" idx="10"/>
          </p:nvPr>
        </p:nvSpPr>
        <p:spPr/>
        <p:txBody>
          <a:bodyPr/>
          <a:lstStyle/>
          <a:p>
            <a:fld id="{D92B0635-DED7-42B4-B5A9-02B9BDCDEA74}" type="slidenum">
              <a:rPr lang="en-US" smtClean="0"/>
              <a:t>27</a:t>
            </a:fld>
            <a:endParaRPr lang="en-US"/>
          </a:p>
        </p:txBody>
      </p:sp>
    </p:spTree>
    <p:extLst>
      <p:ext uri="{BB962C8B-B14F-4D97-AF65-F5344CB8AC3E}">
        <p14:creationId xmlns:p14="http://schemas.microsoft.com/office/powerpoint/2010/main" val="1632091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December 2015 cyber-attack against Ukraine’s electrical was designed to make the Ukrainian Government look incompetent, unstable, and less attractive to Western investment and support.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Russia’s creates ambiguity and confusion within a targeted society, ultimately undermining faith in the country’s political institutions and leaders (thereby weakening them).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 fuses psychological warfare with kinetic intimidation to shape or confuse an adversary.</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92B0635-DED7-42B4-B5A9-02B9BDCDEA74}" type="slidenum">
              <a:rPr lang="en-US" smtClean="0"/>
              <a:t>28</a:t>
            </a:fld>
            <a:endParaRPr lang="en-US"/>
          </a:p>
        </p:txBody>
      </p:sp>
    </p:spTree>
    <p:extLst>
      <p:ext uri="{BB962C8B-B14F-4D97-AF65-F5344CB8AC3E}">
        <p14:creationId xmlns:p14="http://schemas.microsoft.com/office/powerpoint/2010/main" val="958074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constitutes </a:t>
            </a:r>
            <a:r>
              <a:rPr lang="en-US" sz="1200" b="1" i="0" u="none" strike="noStrike" kern="1200" baseline="0" dirty="0" smtClean="0">
                <a:solidFill>
                  <a:schemeClr val="tx1"/>
                </a:solidFill>
                <a:latin typeface="+mn-lt"/>
                <a:ea typeface="+mn-ea"/>
                <a:cs typeface="+mn-cs"/>
              </a:rPr>
              <a:t>violations of sovereignty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armed attack</a:t>
            </a:r>
            <a:r>
              <a:rPr lang="en-US" sz="1200" b="0" i="0" u="none" strike="noStrike" kern="1200" baseline="0" dirty="0" smtClean="0">
                <a:solidFill>
                  <a:schemeClr val="tx1"/>
                </a:solidFill>
                <a:latin typeface="+mn-lt"/>
                <a:ea typeface="+mn-ea"/>
                <a:cs typeface="+mn-cs"/>
              </a:rPr>
              <a:t>, or ‘</a:t>
            </a:r>
            <a:r>
              <a:rPr lang="en-US" sz="1200" b="1" i="0" u="none" strike="noStrike" kern="1200" baseline="0" dirty="0" smtClean="0">
                <a:solidFill>
                  <a:schemeClr val="tx1"/>
                </a:solidFill>
                <a:latin typeface="+mn-lt"/>
                <a:ea typeface="+mn-ea"/>
                <a:cs typeface="+mn-cs"/>
              </a:rPr>
              <a:t>acts of war</a:t>
            </a:r>
            <a:r>
              <a:rPr lang="en-US" sz="1200" b="0" i="0" u="none" strike="noStrike" kern="1200" baseline="0" dirty="0" smtClean="0">
                <a:solidFill>
                  <a:schemeClr val="tx1"/>
                </a:solidFill>
                <a:latin typeface="+mn-lt"/>
                <a:ea typeface="+mn-ea"/>
                <a:cs typeface="+mn-cs"/>
              </a:rPr>
              <a:t>’ via cyberspace?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does not represent an official US view, but I think it is very close to how the United States Government views such acts.</a:t>
            </a:r>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29</a:t>
            </a:fld>
            <a:endParaRPr lang="en-US"/>
          </a:p>
        </p:txBody>
      </p:sp>
    </p:spTree>
    <p:extLst>
      <p:ext uri="{BB962C8B-B14F-4D97-AF65-F5344CB8AC3E}">
        <p14:creationId xmlns:p14="http://schemas.microsoft.com/office/powerpoint/2010/main" val="75512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two great wars of Europe were total, unambiguous, and definitive.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was a beginning (a declaration), a prosecution of conflict, and a clear and declared end, including a postwar occupation and recovery.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Warfare today, however, seems almost always ambiguous, murky, confusing, ongoing, and politically complicated—especially for the very legalistic United States. </a:t>
            </a:r>
          </a:p>
          <a:p>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endParaRPr lang="en-US" sz="1200" b="1" dirty="0" smtClean="0"/>
          </a:p>
          <a:p>
            <a:pPr marL="0" indent="0">
              <a:buFont typeface="Arial" panose="020B0604020202020204" pitchFamily="34" charset="0"/>
              <a:buNone/>
            </a:pPr>
            <a:endParaRPr lang="en-US" sz="1200" b="1" dirty="0"/>
          </a:p>
        </p:txBody>
      </p:sp>
      <p:sp>
        <p:nvSpPr>
          <p:cNvPr id="4" name="Slide Number Placeholder 3"/>
          <p:cNvSpPr>
            <a:spLocks noGrp="1"/>
          </p:cNvSpPr>
          <p:nvPr>
            <p:ph type="sldNum" sz="quarter" idx="10"/>
          </p:nvPr>
        </p:nvSpPr>
        <p:spPr/>
        <p:txBody>
          <a:bodyPr/>
          <a:lstStyle/>
          <a:p>
            <a:fld id="{D92B0635-DED7-42B4-B5A9-02B9BDCDEA74}" type="slidenum">
              <a:rPr lang="en-US" smtClean="0"/>
              <a:t>3</a:t>
            </a:fld>
            <a:endParaRPr lang="en-US" dirty="0"/>
          </a:p>
        </p:txBody>
      </p:sp>
    </p:spTree>
    <p:extLst>
      <p:ext uri="{BB962C8B-B14F-4D97-AF65-F5344CB8AC3E}">
        <p14:creationId xmlns:p14="http://schemas.microsoft.com/office/powerpoint/2010/main" val="3912413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China is also now ‘out-cycling’ the United States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may soon perform acquisition faster than the United States can develop and field new defense technology.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means China may soon be able to steal US technological plans via cyberspace and develop counter measures to US defenses faster than the US can conceive of and field ‘Third Offset’ technology – technology that aims to generate and sustain strategic advantage by acquiring technologically more-advanced weapons to defeat adversary advancements.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China will soon outnumber US forces in every sector, including cyberspace forces. The United States, therefore, will have to discern an asymmetrical cyberspace strategy toward China and perhaps Russia and Iran too, as these states place the highest priority on advancing and funding their cyberspace forces.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Worse, all these states share a common political enemy and cyberspace nemesis: the United States and NATO.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 sees no guardrails in cyberspace. It uses Ukraine as a cyber test bed to conduct offensive operations against the Ukrainians. But Russian offensive cyberspace operations sometimes spill out of Ukraine to infrastructure in other states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introduction of artificial intelligence may permit an automated and masked approach to offensive cyberspace activity by the malicious cyber states .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AI can discern vulnerabilities autonomously and attack through them, AI will usher in a new area of constant adversary attack, not just an era of persistent competition. It is not a coincidence that the states that are heavily investing in AI are Russia and China.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near future of cyberspace is Balkanization (aka ‘</a:t>
            </a:r>
            <a:r>
              <a:rPr lang="en-US" sz="1200" kern="1200" dirty="0" err="1" smtClean="0">
                <a:solidFill>
                  <a:schemeClr val="tx1"/>
                </a:solidFill>
                <a:effectLst/>
                <a:latin typeface="+mn-lt"/>
                <a:ea typeface="+mn-ea"/>
                <a:cs typeface="+mn-cs"/>
              </a:rPr>
              <a:t>splinterization</a:t>
            </a:r>
            <a:r>
              <a:rPr lang="en-US" sz="1200" kern="1200" dirty="0" smtClean="0">
                <a:solidFill>
                  <a:schemeClr val="tx1"/>
                </a:solidFill>
                <a:effectLst/>
                <a:latin typeface="+mn-lt"/>
                <a:ea typeface="+mn-ea"/>
                <a:cs typeface="+mn-cs"/>
              </a:rPr>
              <a:t>’) – the fracturing and dividing of internet networks into separate, independent networks, usually defended by a firewall.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Balkanization is being driven by the authoritarian states of the world (Russia, China, Iran, North Korea) who wish to control information inside their borders and enable and harbor criminal cyber activity focused against the United States, as well steal Western industrial technology, which they will want to protect, once stolen.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2B0635-DED7-42B4-B5A9-02B9BDCDEA74}" type="slidenum">
              <a:rPr lang="en-US" smtClean="0"/>
              <a:t>30</a:t>
            </a:fld>
            <a:endParaRPr lang="en-US"/>
          </a:p>
        </p:txBody>
      </p:sp>
    </p:spTree>
    <p:extLst>
      <p:ext uri="{BB962C8B-B14F-4D97-AF65-F5344CB8AC3E}">
        <p14:creationId xmlns:p14="http://schemas.microsoft.com/office/powerpoint/2010/main" val="184319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does it mean to ‘win in peacetime?’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is ‘winning in peacetime?’</a:t>
            </a:r>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31</a:t>
            </a:fld>
            <a:endParaRPr lang="en-US"/>
          </a:p>
        </p:txBody>
      </p:sp>
    </p:spTree>
    <p:extLst>
      <p:ext uri="{BB962C8B-B14F-4D97-AF65-F5344CB8AC3E}">
        <p14:creationId xmlns:p14="http://schemas.microsoft.com/office/powerpoint/2010/main" val="725666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NATO states cannot achieve the outcome they desire without conditioning the behavior they expect.</a:t>
            </a:r>
          </a:p>
          <a:p>
            <a:pPr marL="171450" indent="-171450">
              <a:buFont typeface="Arial" panose="020B0604020202020204" pitchFamily="34" charset="0"/>
              <a:buChar char="•"/>
            </a:pPr>
            <a:r>
              <a:rPr lang="en-US" dirty="0" smtClean="0"/>
              <a:t>How to </a:t>
            </a:r>
            <a:r>
              <a:rPr lang="en-US" sz="1200" dirty="0" smtClean="0"/>
              <a:t>respond has proven difficult for the West so</a:t>
            </a:r>
            <a:r>
              <a:rPr lang="en-US" sz="1200" baseline="0" dirty="0" smtClean="0"/>
              <a:t> far</a:t>
            </a:r>
            <a:r>
              <a:rPr lang="en-US" baseline="0" dirty="0" smtClean="0"/>
              <a:t>:</a:t>
            </a:r>
            <a:endParaRPr lang="en-US" dirty="0" smtClean="0"/>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far should we concentrate on “offense” – attacking into Russia’s information space – and how far on “defense” – rebutting Russian propaganda and disinformation?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Whose job is it to push back:  The United States alone, NATO, the EU, nation-states or NGOs?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And who ‘fights’ these wars of information?  Diplomats or the military?</a:t>
            </a:r>
          </a:p>
        </p:txBody>
      </p:sp>
      <p:sp>
        <p:nvSpPr>
          <p:cNvPr id="4" name="Slide Number Placeholder 3"/>
          <p:cNvSpPr>
            <a:spLocks noGrp="1"/>
          </p:cNvSpPr>
          <p:nvPr>
            <p:ph type="sldNum" sz="quarter" idx="10"/>
          </p:nvPr>
        </p:nvSpPr>
        <p:spPr/>
        <p:txBody>
          <a:bodyPr/>
          <a:lstStyle/>
          <a:p>
            <a:fld id="{D92B0635-DED7-42B4-B5A9-02B9BDCDEA74}" type="slidenum">
              <a:rPr lang="en-US" smtClean="0"/>
              <a:t>32</a:t>
            </a:fld>
            <a:endParaRPr lang="en-US" dirty="0"/>
          </a:p>
        </p:txBody>
      </p:sp>
    </p:spTree>
    <p:extLst>
      <p:ext uri="{BB962C8B-B14F-4D97-AF65-F5344CB8AC3E}">
        <p14:creationId xmlns:p14="http://schemas.microsoft.com/office/powerpoint/2010/main" val="2792196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era of noble restraint in cyberspace during the Obama Administration is over. GEN Nakasone, CDR, US Cyber Command, has announced that the United States is pursuing a strategy of persistent engagement of the malicious cyber actors.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United States and its allies should pursue nonviolent, cost imposing options across economic, political, and military areas to stress, overextend and unbalance adversary states at home and abroad. </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Regime survival is always these adversary state’s primary objective.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Authoritarian states cannot survive without provocations and agitating against alleged enemies.  In other words, these states are not going to stop.</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Can Be Done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Release much more intelligence.  Sacrifice some methods at strategic times in order to defeat adversary information warfare.  (Much</a:t>
            </a:r>
            <a:r>
              <a:rPr lang="en-US" sz="1200" kern="1200" baseline="0" dirty="0" smtClean="0">
                <a:solidFill>
                  <a:schemeClr val="tx1"/>
                </a:solidFill>
                <a:effectLst/>
                <a:latin typeface="+mn-lt"/>
                <a:ea typeface="+mn-ea"/>
                <a:cs typeface="+mn-cs"/>
              </a:rPr>
              <a:t> cyber intelligence is perishable anyway; accesses that exist today may no always exist.  Therefore, it may be better to sacrifice some at certain times in order to achieve a strategic effect of exposing an adversary.)</a:t>
            </a:r>
          </a:p>
          <a:p>
            <a:pPr marL="628650" lvl="1" indent="-171450">
              <a:buFont typeface="Arial" panose="020B0604020202020204" pitchFamily="34" charset="0"/>
              <a:buChar char="•"/>
            </a:pPr>
            <a:r>
              <a:rPr lang="en-US" baseline="0" dirty="0" smtClean="0"/>
              <a:t>Expose adversary narratives and influence warfare.  Expose targeted audiences to weaponized information.</a:t>
            </a:r>
          </a:p>
          <a:p>
            <a:pPr marL="628650" lvl="1" indent="-171450">
              <a:buFont typeface="Arial" panose="020B0604020202020204" pitchFamily="34" charset="0"/>
              <a:buChar char="•"/>
            </a:pPr>
            <a:r>
              <a:rPr lang="en-US" baseline="0" dirty="0" smtClean="0"/>
              <a:t>Educate targeted populations with the fact of Chinese and Russian weaponized information.</a:t>
            </a:r>
          </a:p>
          <a:p>
            <a:pPr marL="628650" lvl="1" indent="-171450">
              <a:buFont typeface="Arial" panose="020B0604020202020204" pitchFamily="34" charset="0"/>
              <a:buChar char="•"/>
            </a:pPr>
            <a:r>
              <a:rPr lang="en-US" baseline="0" dirty="0" smtClean="0"/>
              <a:t>Encourage critical thinking.</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Make sure Article 5 can apply to forms of Russian ‘hybrid warfare’ and Chinese intelligence warfare.  Support NATO states under attack.</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Reveal adversary strategies and talk about them.</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Russia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Conduct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counter messaging against Russian cyberspace operations such as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public shaming (exposing government false Russian statements);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counter–trolling (hire firms to counter Russian troll farms);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op-eds, conferences, articles on Russian Information Confrontation and hybrid warfare;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lists of paid Russian trolls and phony experts;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register government-supported media as agents of the state (RT TV; Sputnik; the Russian Mir Foundation).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kick out fronts of the Russian government posing as NGOs.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Defend NATO states’ cyber infrastructure from Russian control and infiltration.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Invite EUCOM to request assistance from US Cyber Command.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Make sure Ukraine emerges as a stable, healthy democracy aligned with the EU.</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Support Open Source companies,</a:t>
            </a:r>
            <a:r>
              <a:rPr lang="en-US" sz="1200" kern="1200" baseline="0" dirty="0" smtClean="0">
                <a:solidFill>
                  <a:schemeClr val="tx1"/>
                </a:solidFill>
                <a:effectLst/>
                <a:latin typeface="+mn-lt"/>
                <a:ea typeface="+mn-ea"/>
                <a:cs typeface="+mn-cs"/>
              </a:rPr>
              <a:t> such 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Bellingcat</a:t>
            </a:r>
            <a:r>
              <a:rPr lang="en-US" sz="1200" kern="1200" dirty="0" smtClean="0">
                <a:solidFill>
                  <a:schemeClr val="tx1"/>
                </a:solidFill>
                <a:effectLst/>
                <a:latin typeface="+mn-lt"/>
                <a:ea typeface="+mn-ea"/>
                <a:cs typeface="+mn-cs"/>
              </a:rPr>
              <a:t> in the UK.</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China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Seize moral high ground:  Note that China uses cyberspace to become a modern police state; it is emulated by no one.  No one wants to be like the Chinese state; people just want Chinese money.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Expose Chinese Soft Power 2.0, intelligence warfare and weaponized business practices.  Publicly shame China </a:t>
            </a:r>
            <a:r>
              <a:rPr lang="en-US" sz="1200" kern="1200" baseline="0" dirty="0" smtClean="0">
                <a:solidFill>
                  <a:schemeClr val="tx1"/>
                </a:solidFill>
                <a:effectLst/>
                <a:latin typeface="+mn-lt"/>
                <a:ea typeface="+mn-ea"/>
                <a:cs typeface="+mn-cs"/>
              </a:rPr>
              <a:t>continuously for stealing intellectual property.</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Impose economic sanctions on China for its intellectual property theft, in accordance with existing laws.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Take the economic loss of Chinese intellectual property theft to the World Trade Organization.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Brand China as a pirate state for its wanton theft of intellectual property as part of a coordinated effort with allies, integrating diplomacy, politics, and legal action that takes China to the World Trade Organization under the TRIPS Agreement and obtain a legal judgment against it.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WTO does not permit class actions, but nations can coordinate individual suits. (TRIPS:  </a:t>
            </a:r>
            <a:r>
              <a:rPr lang="en-US" sz="1200" b="0" i="0" kern="1200" dirty="0" smtClean="0">
                <a:solidFill>
                  <a:schemeClr val="tx1"/>
                </a:solidFill>
                <a:effectLst/>
                <a:latin typeface="+mn-lt"/>
                <a:ea typeface="+mn-ea"/>
                <a:cs typeface="+mn-cs"/>
              </a:rPr>
              <a:t>Trade-Related Aspects of Intellectual Property Rights -- an international legal agreement between all the member nations of the World Trade Organization (WTO).)</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Give favored trade status to states that do not conduct intellectual property theft.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Expose Chinese use of debt traps which are cynical attempt to control states via extortion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Expose Chinese efforts to turn African nations into economic slaves through its manipulate loans programs (which are greatly aided by its cyberspace espionage).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Inform companies that their technology cannot be protected if they are in China. </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Brand China an outlaw state for using its economic power to gain entry into the management of technology companies for the purpose of stealing their propriety information and trade secrets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Brand China as a repressive, dictatorial cyber state for its information control of its Muslim minority.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Conduct more offensive counter intelligence operations to poison Chinese industrial technology theft.</a:t>
            </a:r>
          </a:p>
        </p:txBody>
      </p:sp>
      <p:sp>
        <p:nvSpPr>
          <p:cNvPr id="4" name="Slide Number Placeholder 3"/>
          <p:cNvSpPr>
            <a:spLocks noGrp="1"/>
          </p:cNvSpPr>
          <p:nvPr>
            <p:ph type="sldNum" sz="quarter" idx="10"/>
          </p:nvPr>
        </p:nvSpPr>
        <p:spPr/>
        <p:txBody>
          <a:bodyPr/>
          <a:lstStyle/>
          <a:p>
            <a:fld id="{D92B0635-DED7-42B4-B5A9-02B9BDCDEA74}" type="slidenum">
              <a:rPr lang="en-US" smtClean="0"/>
              <a:t>33</a:t>
            </a:fld>
            <a:endParaRPr lang="en-US" dirty="0"/>
          </a:p>
        </p:txBody>
      </p:sp>
    </p:spTree>
    <p:extLst>
      <p:ext uri="{BB962C8B-B14F-4D97-AF65-F5344CB8AC3E}">
        <p14:creationId xmlns:p14="http://schemas.microsoft.com/office/powerpoint/2010/main" val="175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The West must adapt to this </a:t>
            </a:r>
            <a:r>
              <a:rPr lang="en-US" sz="1200" b="1" u="sng" dirty="0" smtClean="0"/>
              <a:t>era of persistent confrontation </a:t>
            </a:r>
            <a:r>
              <a:rPr lang="en-US" sz="1200" dirty="0" smtClean="0"/>
              <a:t>via cyberspace.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West must develop counter narratives: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Russia’s claim to oppose fascism is at odds with its support for Venezuela, Iran and its support for fascist political groups ins Europe.  Unlike Soviet support for leftists, Russia support groups it thinks are subversive.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Russia’s complaint that the West involved itself in the affairs of other states is in stark contradiction with its intervention in Ukraine, the annexation of Crimea, its influence in Belarus and in all of its neighboring states.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China’s complaint of Western involvement in its internal affairs is at odds with its domination of Tibet, its suppression of Muslims, its penetration of Taiwan, and its extortion of neighboring states.</a:t>
            </a:r>
          </a:p>
          <a:p>
            <a:pPr marL="171450" indent="-171450">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34</a:t>
            </a:fld>
            <a:endParaRPr lang="en-US" dirty="0"/>
          </a:p>
        </p:txBody>
      </p:sp>
    </p:spTree>
    <p:extLst>
      <p:ext uri="{BB962C8B-B14F-4D97-AF65-F5344CB8AC3E}">
        <p14:creationId xmlns:p14="http://schemas.microsoft.com/office/powerpoint/2010/main" val="3815029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smtClean="0">
                <a:solidFill>
                  <a:schemeClr val="tx1"/>
                </a:solidFill>
                <a:effectLst/>
                <a:latin typeface="+mn-lt"/>
                <a:ea typeface="+mn-ea"/>
                <a:cs typeface="+mn-cs"/>
              </a:rPr>
              <a:t>Cost imposing measures include:</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Economic measures </a:t>
            </a:r>
            <a:r>
              <a:rPr lang="en-US" sz="1200" kern="1200" dirty="0" smtClean="0">
                <a:solidFill>
                  <a:schemeClr val="tx1"/>
                </a:solidFill>
                <a:effectLst/>
                <a:latin typeface="+mn-lt"/>
                <a:ea typeface="+mn-ea"/>
                <a:cs typeface="+mn-cs"/>
              </a:rPr>
              <a:t>(specifically boosting U.S. energy production and sanctions) offer highest benefit, at the lowest risk, with the greatest likelihood of success.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Geopolitical, ideological &amp; nuclear changes measures </a:t>
            </a:r>
            <a:r>
              <a:rPr lang="en-US" sz="1200" kern="1200" dirty="0" smtClean="0">
                <a:solidFill>
                  <a:schemeClr val="tx1"/>
                </a:solidFill>
                <a:effectLst/>
                <a:latin typeface="+mn-lt"/>
                <a:ea typeface="+mn-ea"/>
                <a:cs typeface="+mn-cs"/>
              </a:rPr>
              <a:t>to extend Russia tend to come with the highest risks of unwanted second-order effects.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Selected military deployment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measures </a:t>
            </a:r>
            <a:r>
              <a:rPr lang="en-US" sz="1200" kern="1200" dirty="0" smtClean="0">
                <a:solidFill>
                  <a:schemeClr val="tx1"/>
                </a:solidFill>
                <a:effectLst/>
                <a:latin typeface="+mn-lt"/>
                <a:ea typeface="+mn-ea"/>
                <a:cs typeface="+mn-cs"/>
              </a:rPr>
              <a:t>may prompt additional Russian investments (e.g., those that threaten its A2/AD capabilities), but many other measures are limited by the fact that Russia is not seeking military parity with the United States.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35</a:t>
            </a:fld>
            <a:endParaRPr lang="en-US"/>
          </a:p>
        </p:txBody>
      </p:sp>
    </p:spTree>
    <p:extLst>
      <p:ext uri="{BB962C8B-B14F-4D97-AF65-F5344CB8AC3E}">
        <p14:creationId xmlns:p14="http://schemas.microsoft.com/office/powerpoint/2010/main" val="2488119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Specifically: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Geopolitical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Provide lethal aid to Ukraine	</a:t>
            </a:r>
          </a:p>
          <a:p>
            <a:r>
              <a:rPr lang="en-US" sz="1200" kern="1200" dirty="0" smtClean="0">
                <a:solidFill>
                  <a:schemeClr val="tx1"/>
                </a:solidFill>
                <a:effectLst/>
                <a:latin typeface="+mn-lt"/>
                <a:ea typeface="+mn-ea"/>
                <a:cs typeface="+mn-cs"/>
              </a:rPr>
              <a:t>Promote liberalization in Belarus	</a:t>
            </a:r>
          </a:p>
          <a:p>
            <a:r>
              <a:rPr lang="en-US" sz="1200" kern="1200" dirty="0" smtClean="0">
                <a:solidFill>
                  <a:schemeClr val="tx1"/>
                </a:solidFill>
                <a:effectLst/>
                <a:latin typeface="+mn-lt"/>
                <a:ea typeface="+mn-ea"/>
                <a:cs typeface="+mn-cs"/>
              </a:rPr>
              <a:t>Expand ties in the South Caucasus</a:t>
            </a:r>
          </a:p>
          <a:p>
            <a:r>
              <a:rPr lang="en-US" sz="1200" kern="1200" dirty="0" smtClean="0">
                <a:solidFill>
                  <a:schemeClr val="tx1"/>
                </a:solidFill>
                <a:effectLst/>
                <a:latin typeface="+mn-lt"/>
                <a:ea typeface="+mn-ea"/>
                <a:cs typeface="+mn-cs"/>
              </a:rPr>
              <a:t>Flip Moldova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Ideological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Diminish faith in the Russian electoral system</a:t>
            </a:r>
          </a:p>
          <a:p>
            <a:r>
              <a:rPr lang="en-US" sz="1200" kern="1200" dirty="0" smtClean="0">
                <a:solidFill>
                  <a:schemeClr val="tx1"/>
                </a:solidFill>
                <a:effectLst/>
                <a:latin typeface="+mn-lt"/>
                <a:ea typeface="+mn-ea"/>
                <a:cs typeface="+mn-cs"/>
              </a:rPr>
              <a:t>Create perception that the regime is not pursuing the public interest</a:t>
            </a:r>
          </a:p>
          <a:p>
            <a:r>
              <a:rPr lang="en-US" sz="1200" kern="1200" dirty="0" smtClean="0">
                <a:solidFill>
                  <a:schemeClr val="tx1"/>
                </a:solidFill>
                <a:effectLst/>
                <a:latin typeface="+mn-lt"/>
                <a:ea typeface="+mn-ea"/>
                <a:cs typeface="+mn-cs"/>
              </a:rPr>
              <a:t>Encourage protests and other non-violent resistance</a:t>
            </a:r>
          </a:p>
          <a:p>
            <a:r>
              <a:rPr lang="en-US" sz="1200" kern="1200" dirty="0" smtClean="0">
                <a:solidFill>
                  <a:schemeClr val="tx1"/>
                </a:solidFill>
                <a:effectLst/>
                <a:latin typeface="+mn-lt"/>
                <a:ea typeface="+mn-ea"/>
                <a:cs typeface="+mn-cs"/>
              </a:rPr>
              <a:t>Undermine Russian image abroad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Economic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Expand U.S. energy production</a:t>
            </a:r>
          </a:p>
          <a:p>
            <a:r>
              <a:rPr lang="en-US" sz="1200" kern="1200" dirty="0" smtClean="0">
                <a:solidFill>
                  <a:schemeClr val="tx1"/>
                </a:solidFill>
                <a:effectLst/>
                <a:latin typeface="+mn-lt"/>
                <a:ea typeface="+mn-ea"/>
                <a:cs typeface="+mn-cs"/>
              </a:rPr>
              <a:t>Increase Europe’s LNG import capacity</a:t>
            </a:r>
          </a:p>
          <a:p>
            <a:r>
              <a:rPr lang="en-US" sz="1200" kern="1200" dirty="0" smtClean="0">
                <a:solidFill>
                  <a:schemeClr val="tx1"/>
                </a:solidFill>
                <a:effectLst/>
                <a:latin typeface="+mn-lt"/>
                <a:ea typeface="+mn-ea"/>
                <a:cs typeface="+mn-cs"/>
              </a:rPr>
              <a:t>Deepen sanctions</a:t>
            </a:r>
          </a:p>
          <a:p>
            <a:r>
              <a:rPr lang="en-US" sz="1200" kern="1200" dirty="0" smtClean="0">
                <a:solidFill>
                  <a:schemeClr val="tx1"/>
                </a:solidFill>
                <a:effectLst/>
                <a:latin typeface="+mn-lt"/>
                <a:ea typeface="+mn-ea"/>
                <a:cs typeface="+mn-cs"/>
              </a:rPr>
              <a:t>Enhance Russian brain drain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36</a:t>
            </a:fld>
            <a:endParaRPr lang="en-US"/>
          </a:p>
        </p:txBody>
      </p:sp>
    </p:spTree>
    <p:extLst>
      <p:ext uri="{BB962C8B-B14F-4D97-AF65-F5344CB8AC3E}">
        <p14:creationId xmlns:p14="http://schemas.microsoft.com/office/powerpoint/2010/main" val="3112088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Military domain specific:</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Air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Advances in high-speed anti-radiation missile (HARM), RPAs and long range cruise missiles to challenge Russia’s A2/AD envelope</a:t>
            </a:r>
          </a:p>
          <a:p>
            <a:r>
              <a:rPr lang="en-US" sz="1200" kern="1200" dirty="0" err="1" smtClean="0">
                <a:solidFill>
                  <a:schemeClr val="tx1"/>
                </a:solidFill>
                <a:effectLst/>
                <a:latin typeface="+mn-lt"/>
                <a:ea typeface="+mn-ea"/>
                <a:cs typeface="+mn-cs"/>
              </a:rPr>
              <a:t>Reposture</a:t>
            </a:r>
            <a:r>
              <a:rPr lang="en-US" sz="1200" kern="1200" dirty="0" smtClean="0">
                <a:solidFill>
                  <a:schemeClr val="tx1"/>
                </a:solidFill>
                <a:effectLst/>
                <a:latin typeface="+mn-lt"/>
                <a:ea typeface="+mn-ea"/>
                <a:cs typeface="+mn-cs"/>
              </a:rPr>
              <a:t> bombers</a:t>
            </a:r>
          </a:p>
          <a:p>
            <a:r>
              <a:rPr lang="en-US" sz="1200" kern="1200" dirty="0" err="1" smtClean="0">
                <a:solidFill>
                  <a:schemeClr val="tx1"/>
                </a:solidFill>
                <a:effectLst/>
                <a:latin typeface="+mn-lt"/>
                <a:ea typeface="+mn-ea"/>
                <a:cs typeface="+mn-cs"/>
              </a:rPr>
              <a:t>Reposture</a:t>
            </a:r>
            <a:r>
              <a:rPr lang="en-US" sz="1200" kern="1200" dirty="0" smtClean="0">
                <a:solidFill>
                  <a:schemeClr val="tx1"/>
                </a:solidFill>
                <a:effectLst/>
                <a:latin typeface="+mn-lt"/>
                <a:ea typeface="+mn-ea"/>
                <a:cs typeface="+mn-cs"/>
              </a:rPr>
              <a:t> fighters</a:t>
            </a:r>
          </a:p>
          <a:p>
            <a:r>
              <a:rPr lang="en-US" sz="1200" kern="1200" dirty="0" smtClean="0">
                <a:solidFill>
                  <a:schemeClr val="tx1"/>
                </a:solidFill>
                <a:effectLst/>
                <a:latin typeface="+mn-lt"/>
                <a:ea typeface="+mn-ea"/>
                <a:cs typeface="+mn-cs"/>
              </a:rPr>
              <a:t>More low-observable aircraft</a:t>
            </a:r>
          </a:p>
          <a:p>
            <a:r>
              <a:rPr lang="en-US" sz="1200" kern="1200" dirty="0" smtClean="0">
                <a:solidFill>
                  <a:schemeClr val="tx1"/>
                </a:solidFill>
                <a:effectLst/>
                <a:latin typeface="+mn-lt"/>
                <a:ea typeface="+mn-ea"/>
                <a:cs typeface="+mn-cs"/>
              </a:rPr>
              <a:t>More autonomous/remotely piloted aircraft</a:t>
            </a:r>
          </a:p>
          <a:p>
            <a:r>
              <a:rPr lang="en-US" sz="1200" kern="1200" dirty="0" smtClean="0">
                <a:solidFill>
                  <a:schemeClr val="tx1"/>
                </a:solidFill>
                <a:effectLst/>
                <a:latin typeface="+mn-lt"/>
                <a:ea typeface="+mn-ea"/>
                <a:cs typeface="+mn-cs"/>
              </a:rPr>
              <a:t>More longer-range cruise missiles</a:t>
            </a:r>
          </a:p>
          <a:p>
            <a:r>
              <a:rPr lang="en-US" sz="1200" kern="1200" dirty="0" smtClean="0">
                <a:solidFill>
                  <a:schemeClr val="tx1"/>
                </a:solidFill>
                <a:effectLst/>
                <a:latin typeface="+mn-lt"/>
                <a:ea typeface="+mn-ea"/>
                <a:cs typeface="+mn-cs"/>
              </a:rPr>
              <a:t>More sophisticated Electronic Warfare</a:t>
            </a:r>
          </a:p>
          <a:p>
            <a:r>
              <a:rPr lang="en-US" sz="1200" kern="1200" dirty="0" smtClean="0">
                <a:solidFill>
                  <a:schemeClr val="tx1"/>
                </a:solidFill>
                <a:effectLst/>
                <a:latin typeface="+mn-lt"/>
                <a:ea typeface="+mn-ea"/>
                <a:cs typeface="+mn-cs"/>
              </a:rPr>
              <a:t>Focus on long-range, precision-guided conventional missiles (e.g., CPGS)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Space and nuclear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Deploy additional tactical nuclear weapons in Europe</a:t>
            </a:r>
          </a:p>
          <a:p>
            <a:r>
              <a:rPr lang="en-US" sz="1200" kern="1200" dirty="0" smtClean="0">
                <a:solidFill>
                  <a:schemeClr val="tx1"/>
                </a:solidFill>
                <a:effectLst/>
                <a:latin typeface="+mn-lt"/>
                <a:ea typeface="+mn-ea"/>
                <a:cs typeface="+mn-cs"/>
              </a:rPr>
              <a:t>Reorient BMD</a:t>
            </a:r>
          </a:p>
          <a:p>
            <a:r>
              <a:rPr lang="en-US" sz="1200" kern="1200" dirty="0" smtClean="0">
                <a:solidFill>
                  <a:schemeClr val="tx1"/>
                </a:solidFill>
                <a:effectLst/>
                <a:latin typeface="+mn-lt"/>
                <a:ea typeface="+mn-ea"/>
                <a:cs typeface="+mn-cs"/>
              </a:rPr>
              <a:t>Focus on space-based weapons</a:t>
            </a:r>
          </a:p>
          <a:p>
            <a:r>
              <a:rPr lang="en-US" sz="1200" kern="1200" dirty="0" smtClean="0">
                <a:solidFill>
                  <a:schemeClr val="tx1"/>
                </a:solidFill>
                <a:effectLst/>
                <a:latin typeface="+mn-lt"/>
                <a:ea typeface="+mn-ea"/>
                <a:cs typeface="+mn-cs"/>
              </a:rPr>
              <a:t>Focus on “spaceplanes”</a:t>
            </a:r>
          </a:p>
          <a:p>
            <a:r>
              <a:rPr lang="en-US" sz="1200" kern="1200" dirty="0" smtClean="0">
                <a:solidFill>
                  <a:schemeClr val="tx1"/>
                </a:solidFill>
                <a:effectLst/>
                <a:latin typeface="+mn-lt"/>
                <a:ea typeface="+mn-ea"/>
                <a:cs typeface="+mn-cs"/>
              </a:rPr>
              <a:t>Focus on small satellites</a:t>
            </a:r>
          </a:p>
          <a:p>
            <a:r>
              <a:rPr lang="en-US" sz="1200" kern="1200" dirty="0" smtClean="0">
                <a:solidFill>
                  <a:schemeClr val="tx1"/>
                </a:solidFill>
                <a:effectLst/>
                <a:latin typeface="+mn-lt"/>
                <a:ea typeface="+mn-ea"/>
                <a:cs typeface="+mn-cs"/>
              </a:rPr>
              <a:t>Break out of nuclear arms control regime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Maritime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Increase U.S. and allied naval force posture and presence</a:t>
            </a:r>
          </a:p>
          <a:p>
            <a:r>
              <a:rPr lang="en-US" sz="1200" kern="1200" dirty="0" smtClean="0">
                <a:solidFill>
                  <a:schemeClr val="tx1"/>
                </a:solidFill>
                <a:effectLst/>
                <a:latin typeface="+mn-lt"/>
                <a:ea typeface="+mn-ea"/>
                <a:cs typeface="+mn-cs"/>
              </a:rPr>
              <a:t>Increase naval research and development</a:t>
            </a:r>
          </a:p>
          <a:p>
            <a:r>
              <a:rPr lang="en-US" sz="1200" kern="1200" dirty="0" smtClean="0">
                <a:solidFill>
                  <a:schemeClr val="tx1"/>
                </a:solidFill>
                <a:effectLst/>
                <a:latin typeface="+mn-lt"/>
                <a:ea typeface="+mn-ea"/>
                <a:cs typeface="+mn-cs"/>
              </a:rPr>
              <a:t>Shift nuclear posture toward SSBNs</a:t>
            </a:r>
          </a:p>
          <a:p>
            <a:r>
              <a:rPr lang="en-US" sz="1200" kern="1200" dirty="0" smtClean="0">
                <a:solidFill>
                  <a:schemeClr val="tx1"/>
                </a:solidFill>
                <a:effectLst/>
                <a:latin typeface="+mn-lt"/>
                <a:ea typeface="+mn-ea"/>
                <a:cs typeface="+mn-cs"/>
              </a:rPr>
              <a:t>Check the Black Sea buildup</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Land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Increase U.S. and NATO Land Forces in Europe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Increase U.S. forces in Europe</a:t>
            </a:r>
          </a:p>
          <a:p>
            <a:r>
              <a:rPr lang="en-US" sz="1200" kern="1200" dirty="0" smtClean="0">
                <a:solidFill>
                  <a:schemeClr val="tx1"/>
                </a:solidFill>
                <a:effectLst/>
                <a:latin typeface="+mn-lt"/>
                <a:ea typeface="+mn-ea"/>
                <a:cs typeface="+mn-cs"/>
              </a:rPr>
              <a:t>Increase European NATO member ground capabilities</a:t>
            </a:r>
          </a:p>
          <a:p>
            <a:r>
              <a:rPr lang="en-US" sz="1200" kern="1200" dirty="0" smtClean="0">
                <a:solidFill>
                  <a:schemeClr val="tx1"/>
                </a:solidFill>
                <a:effectLst/>
                <a:latin typeface="+mn-lt"/>
                <a:ea typeface="+mn-ea"/>
                <a:cs typeface="+mn-cs"/>
              </a:rPr>
              <a:t>Deploy large NATO forces on Russia’s borders</a:t>
            </a:r>
          </a:p>
          <a:p>
            <a:r>
              <a:rPr lang="en-US" sz="1200" b="1" kern="1200" dirty="0" smtClean="0">
                <a:solidFill>
                  <a:schemeClr val="tx1"/>
                </a:solidFill>
                <a:effectLst/>
                <a:latin typeface="+mn-lt"/>
                <a:ea typeface="+mn-ea"/>
                <a:cs typeface="+mn-cs"/>
              </a:rPr>
              <a:t>Increase NATO Exercises in Europe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Increase U.S. participation</a:t>
            </a:r>
          </a:p>
          <a:p>
            <a:r>
              <a:rPr lang="en-US" sz="1200" kern="1200" dirty="0" smtClean="0">
                <a:solidFill>
                  <a:schemeClr val="tx1"/>
                </a:solidFill>
                <a:effectLst/>
                <a:latin typeface="+mn-lt"/>
                <a:ea typeface="+mn-ea"/>
                <a:cs typeface="+mn-cs"/>
              </a:rPr>
              <a:t>Generate mass mobilization of European NATO member forces</a:t>
            </a:r>
          </a:p>
          <a:p>
            <a:r>
              <a:rPr lang="en-US" sz="1200" kern="1200" dirty="0" smtClean="0">
                <a:solidFill>
                  <a:schemeClr val="tx1"/>
                </a:solidFill>
                <a:effectLst/>
                <a:latin typeface="+mn-lt"/>
                <a:ea typeface="+mn-ea"/>
                <a:cs typeface="+mn-cs"/>
              </a:rPr>
              <a:t>Hold exercises on Russia’s borders</a:t>
            </a:r>
          </a:p>
          <a:p>
            <a:r>
              <a:rPr lang="en-US" sz="1200" kern="1200" dirty="0" smtClean="0">
                <a:solidFill>
                  <a:schemeClr val="tx1"/>
                </a:solidFill>
                <a:effectLst/>
                <a:latin typeface="+mn-lt"/>
                <a:ea typeface="+mn-ea"/>
                <a:cs typeface="+mn-cs"/>
              </a:rPr>
              <a:t>Hold exercises practice counter-attack or offensive scenarios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Multi domain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 Withdrawal from the INF Treaty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Fund missile development program without withdrawing</a:t>
            </a:r>
          </a:p>
          <a:p>
            <a:r>
              <a:rPr lang="en-US" sz="1200" kern="1200" dirty="0" smtClean="0">
                <a:solidFill>
                  <a:schemeClr val="tx1"/>
                </a:solidFill>
                <a:effectLst/>
                <a:latin typeface="+mn-lt"/>
                <a:ea typeface="+mn-ea"/>
                <a:cs typeface="+mn-cs"/>
              </a:rPr>
              <a:t>Withdraw and build missiles, but do not deploy to Europe</a:t>
            </a:r>
          </a:p>
          <a:p>
            <a:r>
              <a:rPr lang="en-US" sz="1200" kern="1200" dirty="0" smtClean="0">
                <a:solidFill>
                  <a:schemeClr val="tx1"/>
                </a:solidFill>
                <a:effectLst/>
                <a:latin typeface="+mn-lt"/>
                <a:ea typeface="+mn-ea"/>
                <a:cs typeface="+mn-cs"/>
              </a:rPr>
              <a:t>Withdraw, build missiles, and deploy them to Europe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U.S. Investments in New Capabilities to Manipulate Russian Risk Perceptions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Incremental improvements in counter A2/AD capabilities (e.g., enhanced ATACMS/AARGM/ IFPC2)</a:t>
            </a:r>
          </a:p>
          <a:p>
            <a:r>
              <a:rPr lang="en-US" sz="1200" kern="1200" dirty="0" smtClean="0">
                <a:solidFill>
                  <a:schemeClr val="tx1"/>
                </a:solidFill>
                <a:effectLst/>
                <a:latin typeface="+mn-lt"/>
                <a:ea typeface="+mn-ea"/>
                <a:cs typeface="+mn-cs"/>
              </a:rPr>
              <a:t>Invest in revolutionary, swarm counter A2/AD capabilities</a:t>
            </a:r>
          </a:p>
          <a:p>
            <a:r>
              <a:rPr lang="en-US" sz="1200" kern="1200" dirty="0" smtClean="0">
                <a:solidFill>
                  <a:schemeClr val="tx1"/>
                </a:solidFill>
                <a:effectLst/>
                <a:latin typeface="+mn-lt"/>
                <a:ea typeface="+mn-ea"/>
                <a:cs typeface="+mn-cs"/>
              </a:rPr>
              <a:t>Invest in incremental improvements in counter-ground forces/fires (e.g. enhanced Javelin)</a:t>
            </a:r>
          </a:p>
          <a:p>
            <a:r>
              <a:rPr lang="en-US" sz="1200" kern="1200" dirty="0" smtClean="0">
                <a:solidFill>
                  <a:schemeClr val="tx1"/>
                </a:solidFill>
                <a:effectLst/>
                <a:latin typeface="+mn-lt"/>
                <a:ea typeface="+mn-ea"/>
                <a:cs typeface="+mn-cs"/>
              </a:rPr>
              <a:t>Invest in revolutionary, unmanned ground forces/fires capabilities </a:t>
            </a:r>
          </a:p>
          <a:p>
            <a:r>
              <a:rPr lang="en-US" sz="1200" kern="1200" dirty="0" smtClean="0">
                <a:solidFill>
                  <a:schemeClr val="tx1"/>
                </a:solidFill>
                <a:effectLst/>
                <a:latin typeface="+mn-lt"/>
                <a:ea typeface="+mn-ea"/>
                <a:cs typeface="+mn-cs"/>
              </a:rPr>
              <a:t>Invest in weapons based on “new physical principles” (e.g., directed energy counter air-defense weapons)</a:t>
            </a:r>
          </a:p>
          <a:p>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37</a:t>
            </a:fld>
            <a:endParaRPr lang="en-US"/>
          </a:p>
        </p:txBody>
      </p:sp>
    </p:spTree>
    <p:extLst>
      <p:ext uri="{BB962C8B-B14F-4D97-AF65-F5344CB8AC3E}">
        <p14:creationId xmlns:p14="http://schemas.microsoft.com/office/powerpoint/2010/main" val="3788802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 conclude by paraphrasing Leon Trotsky, </a:t>
            </a:r>
            <a:r>
              <a:rPr lang="en-US" sz="1200" i="1" dirty="0" smtClean="0">
                <a:solidFill>
                  <a:schemeClr val="tx1"/>
                </a:solidFill>
              </a:rPr>
              <a:t>‘You may not be interested in intelligent warfare, but intelligent warfare is interested in you!’</a:t>
            </a:r>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38</a:t>
            </a:fld>
            <a:endParaRPr lang="en-US"/>
          </a:p>
        </p:txBody>
      </p:sp>
    </p:spTree>
    <p:extLst>
      <p:ext uri="{BB962C8B-B14F-4D97-AF65-F5344CB8AC3E}">
        <p14:creationId xmlns:p14="http://schemas.microsoft.com/office/powerpoint/2010/main" val="3287127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39</a:t>
            </a:fld>
            <a:endParaRPr lang="en-US"/>
          </a:p>
        </p:txBody>
      </p:sp>
    </p:spTree>
    <p:extLst>
      <p:ext uri="{BB962C8B-B14F-4D97-AF65-F5344CB8AC3E}">
        <p14:creationId xmlns:p14="http://schemas.microsoft.com/office/powerpoint/2010/main" val="22072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Warfare today is a combination of low-intensity (military) conflict and a fight over information and imagery via cyberspace— especially over “narratives” that sway public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modern “warfare” is</a:t>
            </a:r>
            <a:r>
              <a:rPr lang="en-US" sz="1200" kern="1200" baseline="0" dirty="0" smtClean="0">
                <a:solidFill>
                  <a:schemeClr val="tx1"/>
                </a:solidFill>
                <a:effectLst/>
                <a:latin typeface="+mn-lt"/>
                <a:ea typeface="+mn-ea"/>
                <a:cs typeface="+mn-cs"/>
              </a:rPr>
              <a:t> overlaid on great power competition and continuous operations below the level of armed conflict.</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4</a:t>
            </a:fld>
            <a:endParaRPr lang="en-US" dirty="0"/>
          </a:p>
        </p:txBody>
      </p:sp>
    </p:spTree>
    <p:extLst>
      <p:ext uri="{BB962C8B-B14F-4D97-AF65-F5344CB8AC3E}">
        <p14:creationId xmlns:p14="http://schemas.microsoft.com/office/powerpoint/2010/main" val="212107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Modern warfare is no longer unambiguous and linear,</a:t>
            </a:r>
            <a:r>
              <a:rPr lang="en-US" sz="1200" kern="1200" baseline="0" dirty="0" smtClean="0">
                <a:solidFill>
                  <a:schemeClr val="tx1"/>
                </a:solidFill>
                <a:effectLst/>
                <a:latin typeface="+mn-lt"/>
                <a:ea typeface="+mn-ea"/>
                <a:cs typeface="+mn-cs"/>
              </a:rPr>
              <a:t> as displayed in the graphic depicting obsolete strategic planning from Joint Pub 3.0.</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is new is that our adversaries now specifically stay in the early stage of cyberspace operations, information operations, and very limited or no kinetic conflict, careful never to escalate to state-on-state conventional war.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short, our adversaries and competitors have embraced cyber warfare -- in particular -- precisely to avoid kinetic hostilities with the west, but still achieve their political objectives.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 other domain loses so much power as does the cyber domain.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precisely because the west enjoys dominance in many military domains that its adversaries plan and struggle against western interests short of declared mass kinetic warfare, especially in cyberspace.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Cyberspace is a unique military domain in which the west and adversary forces meet and compete every day. </a:t>
            </a:r>
          </a:p>
        </p:txBody>
      </p:sp>
      <p:sp>
        <p:nvSpPr>
          <p:cNvPr id="4" name="Slide Number Placeholder 3"/>
          <p:cNvSpPr>
            <a:spLocks noGrp="1"/>
          </p:cNvSpPr>
          <p:nvPr>
            <p:ph type="sldNum" sz="quarter" idx="10"/>
          </p:nvPr>
        </p:nvSpPr>
        <p:spPr/>
        <p:txBody>
          <a:bodyPr/>
          <a:lstStyle/>
          <a:p>
            <a:fld id="{D92B0635-DED7-42B4-B5A9-02B9BDCDEA74}" type="slidenum">
              <a:rPr lang="en-US" smtClean="0"/>
              <a:t>5</a:t>
            </a:fld>
            <a:endParaRPr lang="en-US" dirty="0"/>
          </a:p>
        </p:txBody>
      </p:sp>
    </p:spTree>
    <p:extLst>
      <p:ext uri="{BB962C8B-B14F-4D97-AF65-F5344CB8AC3E}">
        <p14:creationId xmlns:p14="http://schemas.microsoft.com/office/powerpoint/2010/main" val="406772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Warfare today is the use of information and cyberspace to influence,</a:t>
            </a:r>
            <a:r>
              <a:rPr lang="en-US" baseline="0" dirty="0" smtClean="0"/>
              <a:t> to manipulate perceptions, emotions, stances and opinions to gain advantage, using unethical, malign, or deceptive techniques.</a:t>
            </a:r>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6</a:t>
            </a:fld>
            <a:endParaRPr lang="en-US"/>
          </a:p>
        </p:txBody>
      </p:sp>
    </p:spTree>
    <p:extLst>
      <p:ext uri="{BB962C8B-B14F-4D97-AF65-F5344CB8AC3E}">
        <p14:creationId xmlns:p14="http://schemas.microsoft.com/office/powerpoint/2010/main" val="322459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Key influencers dominate/greatly influence debates.  </a:t>
            </a:r>
          </a:p>
          <a:p>
            <a:pPr marL="171450" indent="-171450">
              <a:buFont typeface="Arial" panose="020B0604020202020204" pitchFamily="34" charset="0"/>
              <a:buChar char="•"/>
            </a:pPr>
            <a:r>
              <a:rPr lang="en-US" baseline="0" dirty="0" smtClean="0"/>
              <a:t>Such key influencers create echo chambers that are particularly powerful.</a:t>
            </a:r>
          </a:p>
          <a:p>
            <a:pPr marL="171450" indent="-171450">
              <a:buFont typeface="Arial" panose="020B0604020202020204" pitchFamily="34" charset="0"/>
              <a:buChar char="•"/>
            </a:pPr>
            <a:r>
              <a:rPr lang="en-US" baseline="0" dirty="0" smtClean="0"/>
              <a:t>By inflaming these echo chambers, these groups, these individuals becomes more susceptible to disinformation an become more emotional.  </a:t>
            </a:r>
          </a:p>
          <a:p>
            <a:pPr marL="171450" indent="-171450">
              <a:buFont typeface="Arial" panose="020B0604020202020204" pitchFamily="34" charset="0"/>
              <a:buChar char="•"/>
            </a:pPr>
            <a:r>
              <a:rPr lang="en-US" baseline="0" dirty="0" smtClean="0"/>
              <a:t>They cause the brain to lose contact with the rational side of the brain.  One becomes highly emotional.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We’re seeing now a </a:t>
            </a:r>
            <a:r>
              <a:rPr lang="en-US" sz="1200" b="0" i="1" u="none" strike="noStrike" kern="1200" baseline="0" dirty="0" smtClean="0">
                <a:solidFill>
                  <a:schemeClr val="tx1"/>
                </a:solidFill>
                <a:latin typeface="+mn-lt"/>
                <a:ea typeface="+mn-ea"/>
                <a:cs typeface="+mn-cs"/>
              </a:rPr>
              <a:t>corrosive </a:t>
            </a:r>
            <a:r>
              <a:rPr lang="en-US" sz="1200" b="0" i="0" u="none" strike="noStrike" kern="1200" baseline="0" dirty="0" smtClean="0">
                <a:solidFill>
                  <a:schemeClr val="tx1"/>
                </a:solidFill>
                <a:latin typeface="+mn-lt"/>
                <a:ea typeface="+mn-ea"/>
                <a:cs typeface="+mn-cs"/>
              </a:rPr>
              <a:t>threat -- the ability to </a:t>
            </a:r>
            <a:r>
              <a:rPr lang="en-US" sz="1200" b="0" i="0" u="none" strike="noStrike" kern="1200" baseline="0" dirty="0" err="1" smtClean="0">
                <a:solidFill>
                  <a:schemeClr val="tx1"/>
                </a:solidFill>
                <a:latin typeface="+mn-lt"/>
                <a:ea typeface="+mn-ea"/>
                <a:cs typeface="+mn-cs"/>
              </a:rPr>
              <a:t>weaponize</a:t>
            </a:r>
            <a:r>
              <a:rPr lang="en-US" sz="1200" b="0" i="0" u="none" strike="noStrike" kern="1200" baseline="0" dirty="0" smtClean="0">
                <a:solidFill>
                  <a:schemeClr val="tx1"/>
                </a:solidFill>
                <a:latin typeface="+mn-lt"/>
                <a:ea typeface="+mn-ea"/>
                <a:cs typeface="+mn-cs"/>
              </a:rPr>
              <a:t> information in order to conduct influence operations, steal intellectual property, or leverage someone’s personally identifiable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92B0635-DED7-42B4-B5A9-02B9BDCDEA74}" type="slidenum">
              <a:rPr lang="en-US" smtClean="0"/>
              <a:t>7</a:t>
            </a:fld>
            <a:endParaRPr lang="en-US"/>
          </a:p>
        </p:txBody>
      </p:sp>
    </p:spTree>
    <p:extLst>
      <p:ext uri="{BB962C8B-B14F-4D97-AF65-F5344CB8AC3E}">
        <p14:creationId xmlns:p14="http://schemas.microsoft.com/office/powerpoint/2010/main" val="37690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92B0635-DED7-42B4-B5A9-02B9BDCDEA74}" type="slidenum">
              <a:rPr lang="en-US" smtClean="0"/>
              <a:t>8</a:t>
            </a:fld>
            <a:endParaRPr lang="en-US"/>
          </a:p>
        </p:txBody>
      </p:sp>
    </p:spTree>
    <p:extLst>
      <p:ext uri="{BB962C8B-B14F-4D97-AF65-F5344CB8AC3E}">
        <p14:creationId xmlns:p14="http://schemas.microsoft.com/office/powerpoint/2010/main" val="102058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China </a:t>
            </a:r>
            <a:r>
              <a:rPr lang="en-US" sz="1200" kern="1200" dirty="0" err="1" smtClean="0">
                <a:solidFill>
                  <a:schemeClr val="tx1"/>
                </a:solidFill>
                <a:effectLst/>
                <a:latin typeface="+mn-lt"/>
                <a:ea typeface="+mn-ea"/>
                <a:cs typeface="+mn-cs"/>
              </a:rPr>
              <a:t>weaponizes</a:t>
            </a:r>
            <a:r>
              <a:rPr lang="en-US" sz="1200" kern="1200" dirty="0" smtClean="0">
                <a:solidFill>
                  <a:schemeClr val="tx1"/>
                </a:solidFill>
                <a:effectLst/>
                <a:latin typeface="+mn-lt"/>
                <a:ea typeface="+mn-ea"/>
                <a:cs typeface="+mn-cs"/>
              </a:rPr>
              <a:t> cyberspace and business, steals US intellectual property in the billions, and is integrating cyberspace to defend its notion of sovereignty to dis-inform and destabilize rivals, such as the Republic of Taiwan, Japan,</a:t>
            </a:r>
            <a:r>
              <a:rPr lang="en-US" sz="1200" kern="1200" baseline="0" dirty="0" smtClean="0">
                <a:solidFill>
                  <a:schemeClr val="tx1"/>
                </a:solidFill>
                <a:effectLst/>
                <a:latin typeface="+mn-lt"/>
                <a:ea typeface="+mn-ea"/>
                <a:cs typeface="+mn-cs"/>
              </a:rPr>
              <a:t> and the United States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China</a:t>
            </a:r>
            <a:r>
              <a:rPr lang="en-US" sz="1200" kern="1200" baseline="0" dirty="0" smtClean="0">
                <a:solidFill>
                  <a:schemeClr val="tx1"/>
                </a:solidFill>
                <a:effectLst/>
                <a:latin typeface="+mn-lt"/>
                <a:ea typeface="+mn-ea"/>
                <a:cs typeface="+mn-cs"/>
              </a:rPr>
              <a:t> will likely use </a:t>
            </a:r>
            <a:r>
              <a:rPr lang="en-US" sz="1200" kern="1200" dirty="0" smtClean="0">
                <a:solidFill>
                  <a:schemeClr val="tx1"/>
                </a:solidFill>
                <a:effectLst/>
                <a:latin typeface="+mn-lt"/>
                <a:ea typeface="+mn-ea"/>
                <a:cs typeface="+mn-cs"/>
              </a:rPr>
              <a:t>cyberspace offensively when faced with likely kinetic conflict with adversaries, including the United States.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Russia conducts strategic coercion via cyberspace to undermine political rivals -- including the United States, taking advantage of or enhancing political divisions within democracies in order to weaken them overall.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Russia applies the ‘3Ds’ strategy:</a:t>
            </a:r>
          </a:p>
          <a:p>
            <a:pPr lvl="0"/>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cyberspace-delivered </a:t>
            </a:r>
            <a:r>
              <a:rPr lang="en-US" sz="1200" b="1" kern="1200" dirty="0" smtClean="0">
                <a:solidFill>
                  <a:schemeClr val="tx1"/>
                </a:solidFill>
                <a:effectLst/>
                <a:latin typeface="+mn-lt"/>
                <a:ea typeface="+mn-ea"/>
                <a:cs typeface="+mn-cs"/>
              </a:rPr>
              <a:t>Disinformation</a:t>
            </a:r>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political </a:t>
            </a:r>
            <a:r>
              <a:rPr lang="en-US" sz="1200" b="1" kern="1200" dirty="0" smtClean="0">
                <a:solidFill>
                  <a:schemeClr val="tx1"/>
                </a:solidFill>
                <a:effectLst/>
                <a:latin typeface="+mn-lt"/>
                <a:ea typeface="+mn-ea"/>
                <a:cs typeface="+mn-cs"/>
              </a:rPr>
              <a:t>Destabilization </a:t>
            </a:r>
            <a:r>
              <a:rPr lang="en-US" sz="1200" b="0" kern="1200" dirty="0" smtClean="0">
                <a:solidFill>
                  <a:schemeClr val="tx1"/>
                </a:solidFill>
                <a:effectLst/>
                <a:latin typeface="+mn-lt"/>
                <a:ea typeface="+mn-ea"/>
                <a:cs typeface="+mn-cs"/>
              </a:rPr>
              <a:t>(often delivered via</a:t>
            </a:r>
            <a:r>
              <a:rPr lang="en-US" sz="1200" b="0" kern="1200" baseline="0" dirty="0" smtClean="0">
                <a:solidFill>
                  <a:schemeClr val="tx1"/>
                </a:solidFill>
                <a:effectLst/>
                <a:latin typeface="+mn-lt"/>
                <a:ea typeface="+mn-ea"/>
                <a:cs typeface="+mn-cs"/>
              </a:rPr>
              <a:t> cyberspace)</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p>
          <a:p>
            <a:pPr marL="228600" lvl="0" indent="-228600">
              <a:buFont typeface="+mj-lt"/>
              <a:buAutoNum type="arabicPeriod"/>
            </a:pPr>
            <a:r>
              <a:rPr lang="en-US" sz="1200" kern="1200" dirty="0" smtClean="0">
                <a:solidFill>
                  <a:schemeClr val="tx1"/>
                </a:solidFill>
                <a:effectLst/>
                <a:latin typeface="+mn-lt"/>
                <a:ea typeface="+mn-ea"/>
                <a:cs typeface="+mn-cs"/>
              </a:rPr>
              <a:t>(threat of) physical </a:t>
            </a:r>
            <a:r>
              <a:rPr lang="en-US" sz="1200" b="1" kern="1200" dirty="0" smtClean="0">
                <a:solidFill>
                  <a:schemeClr val="tx1"/>
                </a:solidFill>
                <a:effectLst/>
                <a:latin typeface="+mn-lt"/>
                <a:ea typeface="+mn-ea"/>
                <a:cs typeface="+mn-cs"/>
              </a:rPr>
              <a:t>Destruction</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Iran uses cyberspace to deliver</a:t>
            </a:r>
            <a:r>
              <a:rPr lang="en-US" sz="1200" kern="1200" baseline="0" dirty="0" smtClean="0">
                <a:solidFill>
                  <a:schemeClr val="tx1"/>
                </a:solidFill>
                <a:effectLst/>
                <a:latin typeface="+mn-lt"/>
                <a:ea typeface="+mn-ea"/>
                <a:cs typeface="+mn-cs"/>
              </a:rPr>
              <a:t> asymmetrical attacks, to distract adversaries, cause them to turn inward or to punish them for perceived damages Iran claims they have caused.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North Korea conducts cyber-crime in order to sustain its totalitarian regime</a:t>
            </a:r>
            <a:r>
              <a:rPr lang="en-US" sz="1200" kern="1200" baseline="0" dirty="0" smtClean="0">
                <a:solidFill>
                  <a:schemeClr val="tx1"/>
                </a:solidFill>
                <a:effectLst/>
                <a:latin typeface="+mn-lt"/>
                <a:ea typeface="+mn-ea"/>
                <a:cs typeface="+mn-cs"/>
              </a:rPr>
              <a:t> and more specifically </a:t>
            </a:r>
            <a:r>
              <a:rPr lang="en-US" sz="1200" kern="1200" dirty="0" smtClean="0">
                <a:solidFill>
                  <a:schemeClr val="tx1"/>
                </a:solidFill>
                <a:effectLst/>
                <a:latin typeface="+mn-lt"/>
                <a:ea typeface="+mn-ea"/>
                <a:cs typeface="+mn-cs"/>
              </a:rPr>
              <a:t>its nuclear program.</a:t>
            </a:r>
            <a:r>
              <a:rPr lang="en-US" sz="1200" kern="1200" baseline="0" dirty="0" smtClean="0">
                <a:solidFill>
                  <a:schemeClr val="tx1"/>
                </a:solidFill>
                <a:effectLst/>
                <a:latin typeface="+mn-lt"/>
                <a:ea typeface="+mn-ea"/>
                <a:cs typeface="+mn-cs"/>
              </a:rPr>
              <a:t> Cybercrime </a:t>
            </a:r>
            <a:r>
              <a:rPr lang="en-US" sz="1200" kern="1200" dirty="0" smtClean="0">
                <a:solidFill>
                  <a:schemeClr val="tx1"/>
                </a:solidFill>
                <a:effectLst/>
                <a:latin typeface="+mn-lt"/>
                <a:ea typeface="+mn-ea"/>
                <a:cs typeface="+mn-cs"/>
              </a:rPr>
              <a:t>allows it to survive its failed-state status. North Korea may not have survived this decade had the internet not afforded it the means for massive, global theft.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December 2018 US Army study entitled, </a:t>
            </a:r>
            <a:r>
              <a:rPr lang="en-US" sz="1200" i="1" kern="1200" dirty="0" smtClean="0">
                <a:solidFill>
                  <a:schemeClr val="tx1"/>
                </a:solidFill>
                <a:effectLst/>
                <a:latin typeface="+mn-lt"/>
                <a:ea typeface="+mn-ea"/>
                <a:cs typeface="+mn-cs"/>
              </a:rPr>
              <a:t>The US Army in Multi-Domain Operations 2028</a:t>
            </a:r>
            <a:r>
              <a:rPr lang="en-US" sz="1200" kern="1200" dirty="0" smtClean="0">
                <a:solidFill>
                  <a:schemeClr val="tx1"/>
                </a:solidFill>
                <a:effectLst/>
                <a:latin typeface="+mn-lt"/>
                <a:ea typeface="+mn-ea"/>
                <a:cs typeface="+mn-cs"/>
              </a:rPr>
              <a:t>, written under Gen. Mark </a:t>
            </a:r>
            <a:r>
              <a:rPr lang="en-US" sz="1200" kern="1200" dirty="0" err="1" smtClean="0">
                <a:solidFill>
                  <a:schemeClr val="tx1"/>
                </a:solidFill>
                <a:effectLst/>
                <a:latin typeface="+mn-lt"/>
                <a:ea typeface="+mn-ea"/>
                <a:cs typeface="+mn-cs"/>
              </a:rPr>
              <a:t>Milley</a:t>
            </a:r>
            <a:r>
              <a:rPr lang="en-US" sz="1200" kern="1200" dirty="0" smtClean="0">
                <a:solidFill>
                  <a:schemeClr val="tx1"/>
                </a:solidFill>
                <a:effectLst/>
                <a:latin typeface="+mn-lt"/>
                <a:ea typeface="+mn-ea"/>
                <a:cs typeface="+mn-cs"/>
              </a:rPr>
              <a:t>, then Army Chief of Staff and now the new Chairman of the Joint Chiefs of Staff,</a:t>
            </a:r>
            <a:r>
              <a:rPr lang="en-US" sz="1200" kern="1200" baseline="0" dirty="0" smtClean="0">
                <a:solidFill>
                  <a:schemeClr val="tx1"/>
                </a:solidFill>
                <a:effectLst/>
                <a:latin typeface="+mn-lt"/>
                <a:ea typeface="+mn-ea"/>
                <a:cs typeface="+mn-cs"/>
              </a:rPr>
              <a:t> sees </a:t>
            </a:r>
            <a:r>
              <a:rPr lang="en-US" sz="1200" kern="1200" dirty="0" smtClean="0">
                <a:solidFill>
                  <a:schemeClr val="tx1"/>
                </a:solidFill>
                <a:effectLst/>
                <a:latin typeface="+mn-lt"/>
                <a:ea typeface="+mn-ea"/>
                <a:cs typeface="+mn-cs"/>
              </a:rPr>
              <a:t>Russia and China “contesting the information environment” where “U.S. dominance is not assured.”</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study claimed that the United States is “in a state of continuous competition [with] China and Russia [who] exploit the operational environment to achieve their objectives without resorting to armed conflict by fracturing the U.S.’s alliances, partnerships, and resolve.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attempt to create stand-off through the integration of diplomatic and economic actions, unconventional and information warfare (social media, false narratives, cyber attacks), and the actual or threatened employment of conventional forces.”</a:t>
            </a:r>
          </a:p>
        </p:txBody>
      </p:sp>
      <p:sp>
        <p:nvSpPr>
          <p:cNvPr id="4" name="Slide Number Placeholder 3"/>
          <p:cNvSpPr>
            <a:spLocks noGrp="1"/>
          </p:cNvSpPr>
          <p:nvPr>
            <p:ph type="sldNum" sz="quarter" idx="10"/>
          </p:nvPr>
        </p:nvSpPr>
        <p:spPr/>
        <p:txBody>
          <a:bodyPr/>
          <a:lstStyle/>
          <a:p>
            <a:fld id="{D92B0635-DED7-42B4-B5A9-02B9BDCDEA74}" type="slidenum">
              <a:rPr lang="en-US" smtClean="0"/>
              <a:t>9</a:t>
            </a:fld>
            <a:endParaRPr lang="en-US"/>
          </a:p>
        </p:txBody>
      </p:sp>
    </p:spTree>
    <p:extLst>
      <p:ext uri="{BB962C8B-B14F-4D97-AF65-F5344CB8AC3E}">
        <p14:creationId xmlns:p14="http://schemas.microsoft.com/office/powerpoint/2010/main" val="393781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B26479D-B25E-4BCC-BA6E-5BA8FB92BA70}" type="datetime1">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50BB-62B8-4D75-B34F-29C001E19B39}"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37AD9-1FE3-4F54-B987-55F2BC765954}" type="datetime1">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50BB-62B8-4D75-B34F-29C001E19B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80F3FB-56DE-4926-B6AA-1AADCE428F31}" type="datetime1">
              <a:rPr lang="en-US" smtClean="0"/>
              <a:t>10/16/2019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05F50BB-62B8-4D75-B34F-29C001E19B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043345-CBD9-4A59-9571-0780D3D5CCA2}" type="datetime1">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50BB-62B8-4D75-B34F-29C001E19B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1B4ED2-9D56-4291-82EF-D97FF5EA27DB}" type="datetime1">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F50BB-62B8-4D75-B34F-29C001E19B3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4220CA-C343-49E4-8809-A68112A89202}" type="datetime1">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50BB-62B8-4D75-B34F-29C001E19B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7DE0BF-67F9-47C9-ADE0-46CAE765B5A0}" type="datetime1">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F50BB-62B8-4D75-B34F-29C001E19B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A1A373-8391-420F-9BE9-D15FD647C4C2}" type="datetime1">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F50BB-62B8-4D75-B34F-29C001E19B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5BB88-3643-489B-9259-67EE027B5EBE}" type="datetime1">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F50BB-62B8-4D75-B34F-29C001E19B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24512E-3A06-4AF1-8425-3A122B3A595C}" type="datetime1">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50BB-62B8-4D75-B34F-29C001E19B39}"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FCFC66E-0DA0-4EDE-AD58-B615AD61FC5E}" type="datetime1">
              <a:rPr lang="en-US" smtClean="0"/>
              <a:t>10/16/2019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05F50BB-62B8-4D75-B34F-29C001E19B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5265343-6D54-4DAA-9136-37E2E5EF0918}" type="datetime1">
              <a:rPr lang="en-US" smtClean="0"/>
              <a:t>10/16/2019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05F50BB-62B8-4D75-B34F-29C001E19B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f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fif"/></Relationships>
</file>

<file path=ppt/slides/_rels/slide19.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fif"/></Relationships>
</file>

<file path=ppt/slides/_rels/slide21.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jfi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jamesvandevelde@gmail.com"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i1.wp.com/www.the-american-interest.com/wp-content/uploads/2016/09/VanDeVeldeChart.jpg?ssl=1"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
            </a:r>
            <a:br>
              <a:rPr lang="en-US" sz="3200" dirty="0" smtClean="0"/>
            </a:br>
            <a:endParaRPr lang="en-US" sz="2400" dirty="0"/>
          </a:p>
        </p:txBody>
      </p:sp>
      <p:sp>
        <p:nvSpPr>
          <p:cNvPr id="5" name="Subtitle 4"/>
          <p:cNvSpPr>
            <a:spLocks noGrp="1"/>
          </p:cNvSpPr>
          <p:nvPr>
            <p:ph type="subTitle" idx="1"/>
          </p:nvPr>
        </p:nvSpPr>
        <p:spPr>
          <a:xfrm>
            <a:off x="228600" y="1524000"/>
            <a:ext cx="8686800" cy="3276600"/>
          </a:xfrm>
        </p:spPr>
        <p:txBody>
          <a:bodyPr>
            <a:normAutofit fontScale="85000" lnSpcReduction="20000"/>
          </a:bodyPr>
          <a:lstStyle/>
          <a:p>
            <a:pPr algn="ctr"/>
            <a:r>
              <a:rPr lang="en-US" sz="4700" b="1" dirty="0" smtClean="0"/>
              <a:t>‘War In Peace’ </a:t>
            </a:r>
          </a:p>
          <a:p>
            <a:pPr algn="ctr"/>
            <a:endParaRPr lang="en-US" sz="3300" b="1" dirty="0"/>
          </a:p>
          <a:p>
            <a:pPr algn="ctr"/>
            <a:r>
              <a:rPr lang="en-US" sz="3300" b="1" i="1" dirty="0" smtClean="0"/>
              <a:t>… through Cyberspace  </a:t>
            </a:r>
          </a:p>
          <a:p>
            <a:endParaRPr lang="en-US" sz="3300" b="1" dirty="0"/>
          </a:p>
          <a:p>
            <a:endParaRPr lang="en-US" sz="2800" b="1" dirty="0" smtClean="0"/>
          </a:p>
          <a:p>
            <a:endParaRPr lang="en-US" sz="2800" b="1" dirty="0" smtClean="0"/>
          </a:p>
          <a:p>
            <a:endParaRPr lang="en-US" sz="2800" b="1" dirty="0"/>
          </a:p>
          <a:p>
            <a:pPr algn="ctr"/>
            <a:r>
              <a:rPr lang="en-US" sz="3300" b="1" dirty="0" smtClean="0"/>
              <a:t>Conference on Current </a:t>
            </a:r>
            <a:r>
              <a:rPr lang="en-US" sz="3300" b="1" dirty="0"/>
              <a:t>Security </a:t>
            </a:r>
            <a:r>
              <a:rPr lang="en-US" sz="3300" b="1" dirty="0" smtClean="0"/>
              <a:t>Threats </a:t>
            </a:r>
          </a:p>
          <a:p>
            <a:pPr algn="ctr"/>
            <a:r>
              <a:rPr lang="en-US" sz="2600" b="1" dirty="0" smtClean="0"/>
              <a:t>October 21, 2019</a:t>
            </a:r>
          </a:p>
          <a:p>
            <a:pPr algn="ctr"/>
            <a:r>
              <a:rPr lang="en-US" sz="2600" b="1" dirty="0" smtClean="0"/>
              <a:t>Chamber </a:t>
            </a:r>
            <a:r>
              <a:rPr lang="en-US" sz="2600" b="1" dirty="0"/>
              <a:t>of Deputies of the Parliament of the Czech Republic</a:t>
            </a:r>
            <a:endParaRPr lang="en-US" sz="2600" b="1" dirty="0" smtClean="0"/>
          </a:p>
        </p:txBody>
      </p:sp>
      <p:sp>
        <p:nvSpPr>
          <p:cNvPr id="3" name="TextBox 2"/>
          <p:cNvSpPr txBox="1"/>
          <p:nvPr/>
        </p:nvSpPr>
        <p:spPr>
          <a:xfrm>
            <a:off x="1000772" y="5334000"/>
            <a:ext cx="7174785" cy="1477328"/>
          </a:xfrm>
          <a:prstGeom prst="rect">
            <a:avLst/>
          </a:prstGeom>
          <a:noFill/>
        </p:spPr>
        <p:txBody>
          <a:bodyPr wrap="none" rtlCol="0">
            <a:spAutoFit/>
          </a:bodyPr>
          <a:lstStyle/>
          <a:p>
            <a:pPr algn="ctr"/>
            <a:r>
              <a:rPr lang="en-US" b="1" dirty="0"/>
              <a:t>James Van de </a:t>
            </a:r>
            <a:r>
              <a:rPr lang="en-US" b="1" dirty="0" smtClean="0"/>
              <a:t>Velde, Ph.D.</a:t>
            </a:r>
            <a:endParaRPr lang="en-US" b="1" dirty="0"/>
          </a:p>
          <a:p>
            <a:pPr algn="ctr"/>
            <a:r>
              <a:rPr lang="en-US" b="1" dirty="0"/>
              <a:t>Associate Professor, National Intelligence University</a:t>
            </a:r>
          </a:p>
          <a:p>
            <a:pPr algn="ctr"/>
            <a:r>
              <a:rPr lang="en-US" b="1" dirty="0"/>
              <a:t>Adjunct Faculty Member, Georgetown and Johns Hopkins </a:t>
            </a:r>
            <a:r>
              <a:rPr lang="en-US" b="1" dirty="0" smtClean="0"/>
              <a:t>University</a:t>
            </a:r>
          </a:p>
          <a:p>
            <a:pPr algn="ctr"/>
            <a:r>
              <a:rPr lang="en-US" b="1" dirty="0" smtClean="0"/>
              <a:t>Strategist, US Cyber Command</a:t>
            </a:r>
            <a:endParaRPr lang="en-US" b="1" dirty="0"/>
          </a:p>
          <a:p>
            <a:endParaRPr lang="en-US" dirty="0"/>
          </a:p>
        </p:txBody>
      </p:sp>
    </p:spTree>
    <p:extLst>
      <p:ext uri="{BB962C8B-B14F-4D97-AF65-F5344CB8AC3E}">
        <p14:creationId xmlns:p14="http://schemas.microsoft.com/office/powerpoint/2010/main" val="302789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458200" cy="3962400"/>
          </a:xfrm>
        </p:spPr>
        <p:txBody>
          <a:bodyPr>
            <a:normAutofit/>
          </a:bodyPr>
          <a:lstStyle/>
          <a:p>
            <a:r>
              <a:rPr lang="en-US" sz="2800" b="1" dirty="0" smtClean="0"/>
              <a:t>China</a:t>
            </a:r>
          </a:p>
          <a:p>
            <a:endParaRPr lang="en-US" sz="2400" b="1" dirty="0" smtClean="0"/>
          </a:p>
          <a:p>
            <a:endParaRPr lang="en-US" sz="2400" b="1" dirty="0"/>
          </a:p>
          <a:p>
            <a:r>
              <a:rPr lang="en-US" sz="2400" b="1" dirty="0" smtClean="0"/>
              <a:t>The </a:t>
            </a:r>
            <a:r>
              <a:rPr lang="en-US" sz="2400" b="1" dirty="0"/>
              <a:t>internet is a tool to protect the Party, advance economic </a:t>
            </a:r>
            <a:r>
              <a:rPr lang="en-US" sz="2400" b="1" dirty="0" smtClean="0"/>
              <a:t>growth through theft of technology, </a:t>
            </a:r>
            <a:r>
              <a:rPr lang="en-US" sz="2400" b="1" dirty="0"/>
              <a:t>exert control over political competitors and Western influence, and aid the Chinese military in future conflicts.</a:t>
            </a:r>
          </a:p>
          <a:p>
            <a:endParaRPr lang="en-US" sz="2400" b="1" dirty="0"/>
          </a:p>
          <a:p>
            <a:r>
              <a:rPr lang="en-US" sz="2400" b="1" dirty="0"/>
              <a:t>Internet </a:t>
            </a:r>
            <a:r>
              <a:rPr lang="en-US" sz="2400" b="1" dirty="0" smtClean="0"/>
              <a:t>“sovereignty” to China is Party </a:t>
            </a:r>
            <a:r>
              <a:rPr lang="en-US" sz="2400" b="1" u="sng" dirty="0" smtClean="0"/>
              <a:t>control </a:t>
            </a:r>
            <a:r>
              <a:rPr lang="en-US" sz="2400" b="1" u="sng" dirty="0"/>
              <a:t>of </a:t>
            </a:r>
            <a:r>
              <a:rPr lang="en-US" sz="2400" b="1" u="sng" dirty="0" smtClean="0"/>
              <a:t>information</a:t>
            </a:r>
            <a:r>
              <a:rPr lang="en-US" sz="2400" b="1" dirty="0" smtClean="0"/>
              <a:t>.</a:t>
            </a:r>
          </a:p>
          <a:p>
            <a:pPr marL="342900" indent="-342900">
              <a:buFont typeface="Arial" panose="020B0604020202020204" pitchFamily="34" charset="0"/>
              <a:buChar char="•"/>
            </a:pPr>
            <a:endParaRPr lang="en-US" sz="2400" dirty="0"/>
          </a:p>
          <a:p>
            <a:endParaRPr lang="en-US" sz="2400" dirty="0"/>
          </a:p>
        </p:txBody>
      </p:sp>
      <p:sp>
        <p:nvSpPr>
          <p:cNvPr id="4" name="Rectangle 3"/>
          <p:cNvSpPr/>
          <p:nvPr/>
        </p:nvSpPr>
        <p:spPr>
          <a:xfrm>
            <a:off x="152400" y="990600"/>
            <a:ext cx="8839200" cy="1200329"/>
          </a:xfrm>
          <a:prstGeom prst="rect">
            <a:avLst/>
          </a:prstGeom>
        </p:spPr>
        <p:txBody>
          <a:bodyPr wrap="square">
            <a:spAutoFit/>
          </a:bodyPr>
          <a:lstStyle/>
          <a:p>
            <a:pPr marL="342900" lvl="0" indent="-342900">
              <a:buFont typeface="Arial" pitchFamily="34" charset="0"/>
              <a:buChar char="•"/>
            </a:pPr>
            <a:endParaRPr lang="en-US" sz="2400" dirty="0"/>
          </a:p>
          <a:p>
            <a:pPr lvl="0"/>
            <a:endParaRPr lang="en-US" sz="2400" dirty="0"/>
          </a:p>
          <a:p>
            <a:endParaRPr lang="en-US" sz="2400" dirty="0"/>
          </a:p>
        </p:txBody>
      </p:sp>
      <p:sp>
        <p:nvSpPr>
          <p:cNvPr id="2" name="Slide Number Placeholder 1"/>
          <p:cNvSpPr>
            <a:spLocks noGrp="1"/>
          </p:cNvSpPr>
          <p:nvPr>
            <p:ph type="sldNum" sz="quarter" idx="12"/>
          </p:nvPr>
        </p:nvSpPr>
        <p:spPr/>
        <p:txBody>
          <a:bodyPr/>
          <a:lstStyle/>
          <a:p>
            <a:fld id="{705F50BB-62B8-4D75-B34F-29C001E19B39}" type="slidenum">
              <a:rPr lang="en-US" smtClean="0"/>
              <a:t>10</a:t>
            </a:fld>
            <a:endParaRPr lang="en-US" dirty="0"/>
          </a:p>
        </p:txBody>
      </p:sp>
    </p:spTree>
    <p:extLst>
      <p:ext uri="{BB962C8B-B14F-4D97-AF65-F5344CB8AC3E}">
        <p14:creationId xmlns:p14="http://schemas.microsoft.com/office/powerpoint/2010/main" val="365528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839200" cy="3962400"/>
          </a:xfrm>
        </p:spPr>
        <p:txBody>
          <a:bodyPr>
            <a:normAutofit/>
          </a:bodyPr>
          <a:lstStyle/>
          <a:p>
            <a:endParaRPr lang="en-US" sz="2400" dirty="0"/>
          </a:p>
          <a:p>
            <a:r>
              <a:rPr lang="en-US" sz="2800" b="1" dirty="0"/>
              <a:t>China’s Internet </a:t>
            </a:r>
            <a:r>
              <a:rPr lang="en-US" sz="2800" b="1" dirty="0" smtClean="0"/>
              <a:t>Activity</a:t>
            </a:r>
          </a:p>
          <a:p>
            <a:r>
              <a:rPr lang="en-US" sz="2400" b="1" dirty="0" smtClean="0"/>
              <a:t> </a:t>
            </a:r>
            <a:endParaRPr lang="en-US" sz="2400" b="1" dirty="0"/>
          </a:p>
          <a:p>
            <a:pPr marL="342900" indent="-342900">
              <a:buFont typeface="Arial" panose="020B0604020202020204" pitchFamily="34" charset="0"/>
              <a:buChar char="•"/>
            </a:pPr>
            <a:r>
              <a:rPr lang="en-US" sz="2400" dirty="0" smtClean="0"/>
              <a:t>The </a:t>
            </a:r>
            <a:r>
              <a:rPr lang="en-US" sz="2400" dirty="0"/>
              <a:t>Chinese conduct three types of state-sponsored cyber activity: </a:t>
            </a:r>
            <a:endParaRPr lang="en-US" sz="2400" dirty="0" smtClean="0"/>
          </a:p>
          <a:p>
            <a:endParaRPr lang="en-US" sz="2400" dirty="0" smtClean="0"/>
          </a:p>
          <a:p>
            <a:pPr marL="457200" indent="-457200">
              <a:buFont typeface="+mj-lt"/>
              <a:buAutoNum type="arabicPeriod"/>
            </a:pPr>
            <a:r>
              <a:rPr lang="en-US" sz="2400" dirty="0" smtClean="0"/>
              <a:t>National Security Espionage</a:t>
            </a:r>
          </a:p>
          <a:p>
            <a:pPr marL="457200" indent="-457200">
              <a:buFont typeface="+mj-lt"/>
              <a:buAutoNum type="arabicPeriod"/>
            </a:pPr>
            <a:r>
              <a:rPr lang="en-US" sz="2400" dirty="0" smtClean="0"/>
              <a:t>Intellectual property Theft to Aid Chinese Industry</a:t>
            </a:r>
          </a:p>
          <a:p>
            <a:pPr marL="457200" indent="-457200">
              <a:buFont typeface="+mj-lt"/>
              <a:buAutoNum type="arabicPeriod"/>
            </a:pPr>
            <a:r>
              <a:rPr lang="en-US" sz="2400" dirty="0" smtClean="0"/>
              <a:t>Internal Information Operations Designed to Control and Manipulate What the Chinese People Can View and Say Online</a:t>
            </a:r>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sp>
        <p:nvSpPr>
          <p:cNvPr id="4" name="Rectangle 3"/>
          <p:cNvSpPr/>
          <p:nvPr/>
        </p:nvSpPr>
        <p:spPr>
          <a:xfrm>
            <a:off x="152400" y="990600"/>
            <a:ext cx="8839200" cy="1200329"/>
          </a:xfrm>
          <a:prstGeom prst="rect">
            <a:avLst/>
          </a:prstGeom>
        </p:spPr>
        <p:txBody>
          <a:bodyPr wrap="square">
            <a:spAutoFit/>
          </a:bodyPr>
          <a:lstStyle/>
          <a:p>
            <a:pPr marL="342900" lvl="0" indent="-342900">
              <a:buFont typeface="Arial" pitchFamily="34" charset="0"/>
              <a:buChar char="•"/>
            </a:pPr>
            <a:endParaRPr lang="en-US" sz="2400" dirty="0"/>
          </a:p>
          <a:p>
            <a:pPr lvl="0"/>
            <a:endParaRPr lang="en-US" sz="2400" dirty="0"/>
          </a:p>
          <a:p>
            <a:endParaRPr lang="en-US" sz="2400" dirty="0"/>
          </a:p>
        </p:txBody>
      </p:sp>
      <p:sp>
        <p:nvSpPr>
          <p:cNvPr id="2" name="Slide Number Placeholder 1"/>
          <p:cNvSpPr>
            <a:spLocks noGrp="1"/>
          </p:cNvSpPr>
          <p:nvPr>
            <p:ph type="sldNum" sz="quarter" idx="12"/>
          </p:nvPr>
        </p:nvSpPr>
        <p:spPr/>
        <p:txBody>
          <a:bodyPr/>
          <a:lstStyle/>
          <a:p>
            <a:fld id="{705F50BB-62B8-4D75-B34F-29C001E19B39}" type="slidenum">
              <a:rPr lang="en-US" smtClean="0"/>
              <a:t>11</a:t>
            </a:fld>
            <a:endParaRPr lang="en-US" dirty="0"/>
          </a:p>
        </p:txBody>
      </p:sp>
    </p:spTree>
    <p:extLst>
      <p:ext uri="{BB962C8B-B14F-4D97-AF65-F5344CB8AC3E}">
        <p14:creationId xmlns:p14="http://schemas.microsoft.com/office/powerpoint/2010/main" val="368845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90600"/>
            <a:ext cx="8991600" cy="3962400"/>
          </a:xfrm>
        </p:spPr>
        <p:txBody>
          <a:bodyPr>
            <a:normAutofit fontScale="92500" lnSpcReduction="10000"/>
          </a:bodyPr>
          <a:lstStyle/>
          <a:p>
            <a:pPr lvl="1" algn="l"/>
            <a:r>
              <a:rPr lang="en-US" sz="3000" b="1" dirty="0"/>
              <a:t>China’s Information </a:t>
            </a:r>
            <a:r>
              <a:rPr lang="en-US" sz="3000" b="1" dirty="0" smtClean="0"/>
              <a:t>Confrontation</a:t>
            </a:r>
          </a:p>
          <a:p>
            <a:pPr lvl="1" algn="l"/>
            <a:endParaRPr lang="en-US" sz="2400" b="1" dirty="0"/>
          </a:p>
          <a:p>
            <a:pPr marL="800100" lvl="1" indent="-342900" algn="l">
              <a:buFont typeface="Arial" panose="020B0604020202020204" pitchFamily="34" charset="0"/>
              <a:buChar char="•"/>
            </a:pPr>
            <a:r>
              <a:rPr lang="en-US" sz="2400" dirty="0" smtClean="0"/>
              <a:t>‘Equivalency’ is China’s (near term) political goal:</a:t>
            </a:r>
          </a:p>
          <a:p>
            <a:pPr marL="800100" lvl="1" indent="-342900" algn="l">
              <a:buFont typeface="Arial" panose="020B0604020202020204" pitchFamily="34" charset="0"/>
              <a:buChar char="•"/>
            </a:pPr>
            <a:endParaRPr lang="en-US" sz="2400" dirty="0" smtClean="0"/>
          </a:p>
          <a:p>
            <a:pPr marL="1257300" lvl="2" indent="-342900" algn="l">
              <a:buFont typeface="Arial" panose="020B0604020202020204" pitchFamily="34" charset="0"/>
              <a:buChar char="•"/>
            </a:pPr>
            <a:r>
              <a:rPr lang="en-US" i="1" dirty="0" smtClean="0">
                <a:latin typeface="Adobe Devanagari" panose="02040503050201020203" pitchFamily="18" charset="0"/>
                <a:cs typeface="Adobe Devanagari" panose="02040503050201020203" pitchFamily="18" charset="0"/>
              </a:rPr>
              <a:t>“The </a:t>
            </a:r>
            <a:r>
              <a:rPr lang="en-US" i="1" dirty="0">
                <a:latin typeface="Adobe Devanagari" panose="02040503050201020203" pitchFamily="18" charset="0"/>
                <a:cs typeface="Adobe Devanagari" panose="02040503050201020203" pitchFamily="18" charset="0"/>
              </a:rPr>
              <a:t>Chinese and </a:t>
            </a:r>
            <a:r>
              <a:rPr lang="en-US" i="1" dirty="0" smtClean="0">
                <a:latin typeface="Adobe Devanagari" panose="02040503050201020203" pitchFamily="18" charset="0"/>
                <a:cs typeface="Adobe Devanagari" panose="02040503050201020203" pitchFamily="18" charset="0"/>
              </a:rPr>
              <a:t>the </a:t>
            </a:r>
            <a:r>
              <a:rPr lang="en-US" i="1" dirty="0">
                <a:latin typeface="Adobe Devanagari" panose="02040503050201020203" pitchFamily="18" charset="0"/>
                <a:cs typeface="Adobe Devanagari" panose="02040503050201020203" pitchFamily="18" charset="0"/>
              </a:rPr>
              <a:t>Americans </a:t>
            </a:r>
            <a:r>
              <a:rPr lang="en-US" i="1" dirty="0" smtClean="0">
                <a:latin typeface="Adobe Devanagari" panose="02040503050201020203" pitchFamily="18" charset="0"/>
                <a:cs typeface="Adobe Devanagari" panose="02040503050201020203" pitchFamily="18" charset="0"/>
              </a:rPr>
              <a:t>both spy </a:t>
            </a:r>
            <a:r>
              <a:rPr lang="en-US" i="1" dirty="0">
                <a:latin typeface="Adobe Devanagari" panose="02040503050201020203" pitchFamily="18" charset="0"/>
                <a:cs typeface="Adobe Devanagari" panose="02040503050201020203" pitchFamily="18" charset="0"/>
              </a:rPr>
              <a:t>on </a:t>
            </a:r>
            <a:r>
              <a:rPr lang="en-US" i="1" dirty="0" smtClean="0">
                <a:latin typeface="Adobe Devanagari" panose="02040503050201020203" pitchFamily="18" charset="0"/>
                <a:cs typeface="Adobe Devanagari" panose="02040503050201020203" pitchFamily="18" charset="0"/>
              </a:rPr>
              <a:t>you.  What’s </a:t>
            </a:r>
            <a:r>
              <a:rPr lang="en-US" i="1" dirty="0">
                <a:latin typeface="Adobe Devanagari" panose="02040503050201020203" pitchFamily="18" charset="0"/>
                <a:cs typeface="Adobe Devanagari" panose="02040503050201020203" pitchFamily="18" charset="0"/>
              </a:rPr>
              <a:t>the difference</a:t>
            </a:r>
            <a:r>
              <a:rPr lang="en-US" i="1" dirty="0" smtClean="0">
                <a:latin typeface="Adobe Devanagari" panose="02040503050201020203" pitchFamily="18" charset="0"/>
                <a:cs typeface="Adobe Devanagari" panose="02040503050201020203" pitchFamily="18" charset="0"/>
              </a:rPr>
              <a:t>?”</a:t>
            </a:r>
          </a:p>
          <a:p>
            <a:pPr marL="1257300" lvl="2" indent="-342900" algn="l">
              <a:buFont typeface="Arial" panose="020B0604020202020204" pitchFamily="34" charset="0"/>
              <a:buChar char="•"/>
            </a:pPr>
            <a:r>
              <a:rPr lang="en-US" i="1" dirty="0" smtClean="0">
                <a:latin typeface="Adobe Devanagari" panose="02040503050201020203" pitchFamily="18" charset="0"/>
                <a:cs typeface="Adobe Devanagari" panose="02040503050201020203" pitchFamily="18" charset="0"/>
              </a:rPr>
              <a:t>“China has lifted millions out of poverty and has a lower crime rate than America.”</a:t>
            </a:r>
          </a:p>
          <a:p>
            <a:pPr marL="1257300" lvl="2" indent="-342900" algn="l">
              <a:buFont typeface="Arial" panose="020B0604020202020204" pitchFamily="34" charset="0"/>
              <a:buChar char="•"/>
            </a:pPr>
            <a:r>
              <a:rPr lang="en-US" dirty="0" smtClean="0">
                <a:latin typeface="Adobe Devanagari" panose="02040503050201020203" pitchFamily="18" charset="0"/>
                <a:cs typeface="Adobe Devanagari" panose="02040503050201020203" pitchFamily="18" charset="0"/>
              </a:rPr>
              <a:t>China as </a:t>
            </a:r>
            <a:r>
              <a:rPr lang="en-US" b="1" u="sng" dirty="0" smtClean="0">
                <a:latin typeface="Adobe Devanagari" panose="02040503050201020203" pitchFamily="18" charset="0"/>
                <a:cs typeface="Adobe Devanagari" panose="02040503050201020203" pitchFamily="18" charset="0"/>
              </a:rPr>
              <a:t>benevolent</a:t>
            </a:r>
            <a:r>
              <a:rPr lang="en-US" b="1" u="sng" dirty="0">
                <a:latin typeface="Adobe Devanagari" panose="02040503050201020203" pitchFamily="18" charset="0"/>
                <a:cs typeface="Adobe Devanagari" panose="02040503050201020203" pitchFamily="18" charset="0"/>
              </a:rPr>
              <a:t>, </a:t>
            </a:r>
            <a:r>
              <a:rPr lang="en-US" b="1" u="sng" dirty="0" smtClean="0">
                <a:latin typeface="Adobe Devanagari" panose="02040503050201020203" pitchFamily="18" charset="0"/>
                <a:cs typeface="Adobe Devanagari" panose="02040503050201020203" pitchFamily="18" charset="0"/>
              </a:rPr>
              <a:t>reserved</a:t>
            </a:r>
            <a:r>
              <a:rPr lang="en-US" b="1" u="sng" dirty="0">
                <a:latin typeface="Adobe Devanagari" panose="02040503050201020203" pitchFamily="18" charset="0"/>
                <a:cs typeface="Adobe Devanagari" panose="02040503050201020203" pitchFamily="18" charset="0"/>
              </a:rPr>
              <a:t>, </a:t>
            </a:r>
            <a:r>
              <a:rPr lang="en-US" b="1" u="sng" dirty="0" smtClean="0">
                <a:latin typeface="Adobe Devanagari" panose="02040503050201020203" pitchFamily="18" charset="0"/>
                <a:cs typeface="Adobe Devanagari" panose="02040503050201020203" pitchFamily="18" charset="0"/>
              </a:rPr>
              <a:t>intelligent</a:t>
            </a:r>
            <a:endParaRPr lang="en-US" u="sng" dirty="0">
              <a:latin typeface="Adobe Devanagari" panose="02040503050201020203" pitchFamily="18" charset="0"/>
              <a:cs typeface="Adobe Devanagari" panose="02040503050201020203" pitchFamily="18" charset="0"/>
            </a:endParaRPr>
          </a:p>
          <a:p>
            <a:pPr marL="800100" lvl="1" indent="-342900" algn="l">
              <a:buFont typeface="Arial" panose="020B0604020202020204" pitchFamily="34" charset="0"/>
              <a:buChar char="•"/>
            </a:pPr>
            <a:endParaRPr lang="en-US" sz="2400" i="1" dirty="0">
              <a:latin typeface="Adobe Devanagari" panose="02040503050201020203" pitchFamily="18" charset="0"/>
              <a:cs typeface="Adobe Devanagari" panose="02040503050201020203" pitchFamily="18" charset="0"/>
            </a:endParaRPr>
          </a:p>
          <a:p>
            <a:pPr marL="800100" lvl="1" indent="-342900" algn="l">
              <a:buFont typeface="Arial" panose="020B0604020202020204" pitchFamily="34" charset="0"/>
              <a:buChar char="•"/>
            </a:pPr>
            <a:r>
              <a:rPr lang="en-US" sz="2400" dirty="0" smtClean="0"/>
              <a:t>China’s goal is ‘narrative dominance’</a:t>
            </a:r>
            <a:endParaRPr lang="en-US" sz="2400" dirty="0"/>
          </a:p>
        </p:txBody>
      </p:sp>
      <p:sp>
        <p:nvSpPr>
          <p:cNvPr id="4" name="Rectangle 3"/>
          <p:cNvSpPr/>
          <p:nvPr/>
        </p:nvSpPr>
        <p:spPr>
          <a:xfrm>
            <a:off x="152400" y="990600"/>
            <a:ext cx="8839200" cy="1200329"/>
          </a:xfrm>
          <a:prstGeom prst="rect">
            <a:avLst/>
          </a:prstGeom>
        </p:spPr>
        <p:txBody>
          <a:bodyPr wrap="square">
            <a:spAutoFit/>
          </a:bodyPr>
          <a:lstStyle/>
          <a:p>
            <a:pPr marL="342900" lvl="0" indent="-342900">
              <a:buFont typeface="Arial" pitchFamily="34" charset="0"/>
              <a:buChar char="•"/>
            </a:pPr>
            <a:endParaRPr lang="en-US" sz="2400" dirty="0"/>
          </a:p>
          <a:p>
            <a:pPr lvl="0"/>
            <a:endParaRPr lang="en-US" sz="2400" dirty="0"/>
          </a:p>
          <a:p>
            <a:endParaRPr lang="en-US" sz="2400" dirty="0"/>
          </a:p>
        </p:txBody>
      </p:sp>
      <p:sp>
        <p:nvSpPr>
          <p:cNvPr id="2" name="Slide Number Placeholder 1"/>
          <p:cNvSpPr>
            <a:spLocks noGrp="1"/>
          </p:cNvSpPr>
          <p:nvPr>
            <p:ph type="sldNum" sz="quarter" idx="12"/>
          </p:nvPr>
        </p:nvSpPr>
        <p:spPr/>
        <p:txBody>
          <a:bodyPr/>
          <a:lstStyle/>
          <a:p>
            <a:fld id="{705F50BB-62B8-4D75-B34F-29C001E19B39}" type="slidenum">
              <a:rPr lang="en-US" smtClean="0"/>
              <a:t>12</a:t>
            </a:fld>
            <a:endParaRPr lang="en-US" dirty="0"/>
          </a:p>
        </p:txBody>
      </p:sp>
    </p:spTree>
    <p:extLst>
      <p:ext uri="{BB962C8B-B14F-4D97-AF65-F5344CB8AC3E}">
        <p14:creationId xmlns:p14="http://schemas.microsoft.com/office/powerpoint/2010/main" val="166451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05F50BB-62B8-4D75-B34F-29C001E19B39}" type="slidenum">
              <a:rPr lang="en-US" smtClean="0"/>
              <a:t>13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8" y="381000"/>
            <a:ext cx="7347858" cy="4114800"/>
          </a:xfrm>
          <a:prstGeom prst="rect">
            <a:avLst/>
          </a:prstGeom>
        </p:spPr>
      </p:pic>
    </p:spTree>
    <p:extLst>
      <p:ext uri="{BB962C8B-B14F-4D97-AF65-F5344CB8AC3E}">
        <p14:creationId xmlns:p14="http://schemas.microsoft.com/office/powerpoint/2010/main" val="240219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489596"/>
            <a:ext cx="8811260" cy="36252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860" y="2019300"/>
            <a:ext cx="4978400" cy="3733800"/>
          </a:xfrm>
          <a:prstGeom prst="rect">
            <a:avLst/>
          </a:prstGeom>
        </p:spPr>
      </p:pic>
    </p:spTree>
    <p:extLst>
      <p:ext uri="{BB962C8B-B14F-4D97-AF65-F5344CB8AC3E}">
        <p14:creationId xmlns:p14="http://schemas.microsoft.com/office/powerpoint/2010/main" val="90803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15</a:t>
            </a:fld>
            <a:endParaRPr lang="en-US"/>
          </a:p>
        </p:txBody>
      </p:sp>
      <p:pic>
        <p:nvPicPr>
          <p:cNvPr id="5" name="Picture 4" descr="C:\Users\jrvand5\Desktop\5d321230014c70124f67c375-750-374.jpg"/>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772400" cy="4149725"/>
          </a:xfrm>
          <a:prstGeom prst="rect">
            <a:avLst/>
          </a:prstGeom>
          <a:noFill/>
          <a:ln>
            <a:noFill/>
          </a:ln>
        </p:spPr>
      </p:pic>
    </p:spTree>
    <p:extLst>
      <p:ext uri="{BB962C8B-B14F-4D97-AF65-F5344CB8AC3E}">
        <p14:creationId xmlns:p14="http://schemas.microsoft.com/office/powerpoint/2010/main" val="3687483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33399"/>
            <a:ext cx="8187015" cy="4584729"/>
          </a:xfrm>
          <a:prstGeom prst="rect">
            <a:avLst/>
          </a:prstGeom>
        </p:spPr>
      </p:pic>
    </p:spTree>
    <p:extLst>
      <p:ext uri="{BB962C8B-B14F-4D97-AF65-F5344CB8AC3E}">
        <p14:creationId xmlns:p14="http://schemas.microsoft.com/office/powerpoint/2010/main" val="116059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33401"/>
            <a:ext cx="9029328" cy="4485982"/>
          </a:xfrm>
          <a:prstGeom prst="rect">
            <a:avLst/>
          </a:prstGeom>
        </p:spPr>
      </p:pic>
    </p:spTree>
    <p:extLst>
      <p:ext uri="{BB962C8B-B14F-4D97-AF65-F5344CB8AC3E}">
        <p14:creationId xmlns:p14="http://schemas.microsoft.com/office/powerpoint/2010/main" val="364966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18</a:t>
            </a:fld>
            <a:endParaRPr lang="en-US"/>
          </a:p>
        </p:txBody>
      </p:sp>
      <p:pic>
        <p:nvPicPr>
          <p:cNvPr id="5" name="Picture 4"/>
          <p:cNvPicPr>
            <a:picLocks noChangeAspect="1"/>
          </p:cNvPicPr>
          <p:nvPr/>
        </p:nvPicPr>
        <p:blipFill>
          <a:blip r:embed="rId3"/>
          <a:stretch>
            <a:fillRect/>
          </a:stretch>
        </p:blipFill>
        <p:spPr>
          <a:xfrm>
            <a:off x="4191000" y="304800"/>
            <a:ext cx="4419600" cy="48763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32177"/>
            <a:ext cx="4566191" cy="3611223"/>
          </a:xfrm>
          <a:prstGeom prst="rect">
            <a:avLst/>
          </a:prstGeom>
        </p:spPr>
      </p:pic>
    </p:spTree>
    <p:extLst>
      <p:ext uri="{BB962C8B-B14F-4D97-AF65-F5344CB8AC3E}">
        <p14:creationId xmlns:p14="http://schemas.microsoft.com/office/powerpoint/2010/main" val="76686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8" y="381000"/>
            <a:ext cx="7722640" cy="4343400"/>
          </a:xfrm>
          <a:prstGeom prst="rect">
            <a:avLst/>
          </a:prstGeom>
        </p:spPr>
      </p:pic>
      <p:pic>
        <p:nvPicPr>
          <p:cNvPr id="4" name="Picture 3"/>
          <p:cNvPicPr>
            <a:picLocks noChangeAspect="1"/>
          </p:cNvPicPr>
          <p:nvPr/>
        </p:nvPicPr>
        <p:blipFill>
          <a:blip r:embed="rId4"/>
          <a:stretch>
            <a:fillRect/>
          </a:stretch>
        </p:blipFill>
        <p:spPr>
          <a:xfrm>
            <a:off x="3733800" y="3114830"/>
            <a:ext cx="5026068" cy="3501494"/>
          </a:xfrm>
          <a:prstGeom prst="rect">
            <a:avLst/>
          </a:prstGeom>
        </p:spPr>
      </p:pic>
    </p:spTree>
    <p:extLst>
      <p:ext uri="{BB962C8B-B14F-4D97-AF65-F5344CB8AC3E}">
        <p14:creationId xmlns:p14="http://schemas.microsoft.com/office/powerpoint/2010/main" val="299807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a:t>
            </a:fld>
            <a:endParaRPr lang="en-US"/>
          </a:p>
        </p:txBody>
      </p:sp>
      <p:pic>
        <p:nvPicPr>
          <p:cNvPr id="6" name="Picture 6" descr="https://www.avantgarde-prague.com/FileHandler.ashx?FileID=9779&amp;TimeStamp=201711151119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657599"/>
            <a:ext cx="3733801" cy="2365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657600"/>
            <a:ext cx="3962400" cy="2365229"/>
          </a:xfrm>
          <a:prstGeom prst="rect">
            <a:avLst/>
          </a:prstGeom>
        </p:spPr>
      </p:pic>
      <p:pic>
        <p:nvPicPr>
          <p:cNvPr id="1028" name="Picture 4" descr="World War II in Prague T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1323"/>
            <a:ext cx="3962400" cy="28021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01323"/>
            <a:ext cx="3733800" cy="2794289"/>
          </a:xfrm>
          <a:prstGeom prst="rect">
            <a:avLst/>
          </a:prstGeom>
        </p:spPr>
      </p:pic>
    </p:spTree>
    <p:extLst>
      <p:ext uri="{BB962C8B-B14F-4D97-AF65-F5344CB8AC3E}">
        <p14:creationId xmlns:p14="http://schemas.microsoft.com/office/powerpoint/2010/main" val="3550135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178" y="1219200"/>
            <a:ext cx="5772150" cy="3848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490" y="533400"/>
            <a:ext cx="2834309" cy="4205252"/>
          </a:xfrm>
          <a:prstGeom prst="rect">
            <a:avLst/>
          </a:prstGeom>
        </p:spPr>
      </p:pic>
    </p:spTree>
    <p:extLst>
      <p:ext uri="{BB962C8B-B14F-4D97-AF65-F5344CB8AC3E}">
        <p14:creationId xmlns:p14="http://schemas.microsoft.com/office/powerpoint/2010/main" val="217789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21</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47700"/>
            <a:ext cx="4076700" cy="25878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060" y="1371600"/>
            <a:ext cx="5826261" cy="3273618"/>
          </a:xfrm>
          <a:prstGeom prst="rect">
            <a:avLst/>
          </a:prstGeom>
        </p:spPr>
      </p:pic>
    </p:spTree>
    <p:extLst>
      <p:ext uri="{BB962C8B-B14F-4D97-AF65-F5344CB8AC3E}">
        <p14:creationId xmlns:p14="http://schemas.microsoft.com/office/powerpoint/2010/main" val="228128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22</a:t>
            </a:fld>
            <a:endParaRPr lang="en-US"/>
          </a:p>
        </p:txBody>
      </p:sp>
      <p:pic>
        <p:nvPicPr>
          <p:cNvPr id="4" name="Picture 3"/>
          <p:cNvPicPr>
            <a:picLocks noChangeAspect="1"/>
          </p:cNvPicPr>
          <p:nvPr/>
        </p:nvPicPr>
        <p:blipFill>
          <a:blip r:embed="rId3"/>
          <a:stretch>
            <a:fillRect/>
          </a:stretch>
        </p:blipFill>
        <p:spPr>
          <a:xfrm>
            <a:off x="990599" y="457200"/>
            <a:ext cx="7308741" cy="5757862"/>
          </a:xfrm>
          <a:prstGeom prst="rect">
            <a:avLst/>
          </a:prstGeom>
        </p:spPr>
      </p:pic>
    </p:spTree>
    <p:extLst>
      <p:ext uri="{BB962C8B-B14F-4D97-AF65-F5344CB8AC3E}">
        <p14:creationId xmlns:p14="http://schemas.microsoft.com/office/powerpoint/2010/main" val="235794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23</a:t>
            </a:fld>
            <a:endParaRPr lang="en-US"/>
          </a:p>
        </p:txBody>
      </p:sp>
      <p:pic>
        <p:nvPicPr>
          <p:cNvPr id="4" name="Picture 3"/>
          <p:cNvPicPr>
            <a:picLocks noChangeAspect="1"/>
          </p:cNvPicPr>
          <p:nvPr/>
        </p:nvPicPr>
        <p:blipFill>
          <a:blip r:embed="rId3"/>
          <a:stretch>
            <a:fillRect/>
          </a:stretch>
        </p:blipFill>
        <p:spPr>
          <a:xfrm>
            <a:off x="857586" y="1016134"/>
            <a:ext cx="7295814" cy="3098666"/>
          </a:xfrm>
          <a:prstGeom prst="rect">
            <a:avLst/>
          </a:prstGeom>
        </p:spPr>
      </p:pic>
      <p:pic>
        <p:nvPicPr>
          <p:cNvPr id="5" name="Picture 4"/>
          <p:cNvPicPr>
            <a:picLocks noChangeAspect="1"/>
          </p:cNvPicPr>
          <p:nvPr/>
        </p:nvPicPr>
        <p:blipFill>
          <a:blip r:embed="rId4"/>
          <a:stretch>
            <a:fillRect/>
          </a:stretch>
        </p:blipFill>
        <p:spPr>
          <a:xfrm>
            <a:off x="685800" y="4659102"/>
            <a:ext cx="3048000" cy="1704892"/>
          </a:xfrm>
          <a:prstGeom prst="rect">
            <a:avLst/>
          </a:prstGeom>
        </p:spPr>
      </p:pic>
      <p:pic>
        <p:nvPicPr>
          <p:cNvPr id="6" name="Picture 5"/>
          <p:cNvPicPr>
            <a:picLocks noChangeAspect="1"/>
          </p:cNvPicPr>
          <p:nvPr/>
        </p:nvPicPr>
        <p:blipFill>
          <a:blip r:embed="rId5"/>
          <a:stretch>
            <a:fillRect/>
          </a:stretch>
        </p:blipFill>
        <p:spPr>
          <a:xfrm>
            <a:off x="5243513" y="4606797"/>
            <a:ext cx="3519487" cy="1757197"/>
          </a:xfrm>
          <a:prstGeom prst="rect">
            <a:avLst/>
          </a:prstGeom>
        </p:spPr>
      </p:pic>
      <p:sp>
        <p:nvSpPr>
          <p:cNvPr id="7" name="TextBox 6"/>
          <p:cNvSpPr txBox="1"/>
          <p:nvPr/>
        </p:nvSpPr>
        <p:spPr>
          <a:xfrm>
            <a:off x="4191000" y="4924961"/>
            <a:ext cx="685800" cy="1323439"/>
          </a:xfrm>
          <a:prstGeom prst="rect">
            <a:avLst/>
          </a:prstGeom>
          <a:noFill/>
        </p:spPr>
        <p:txBody>
          <a:bodyPr wrap="square" rtlCol="0">
            <a:spAutoFit/>
          </a:bodyPr>
          <a:lstStyle/>
          <a:p>
            <a:r>
              <a:rPr lang="en-US" sz="8000" dirty="0" smtClean="0"/>
              <a:t>=</a:t>
            </a:r>
            <a:endParaRPr lang="en-US" sz="8000" dirty="0"/>
          </a:p>
        </p:txBody>
      </p:sp>
    </p:spTree>
    <p:extLst>
      <p:ext uri="{BB962C8B-B14F-4D97-AF65-F5344CB8AC3E}">
        <p14:creationId xmlns:p14="http://schemas.microsoft.com/office/powerpoint/2010/main" val="297263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 y="304800"/>
            <a:ext cx="7477125" cy="4591050"/>
          </a:xfrm>
          <a:prstGeom prst="rect">
            <a:avLst/>
          </a:prstGeom>
        </p:spPr>
      </p:pic>
    </p:spTree>
    <p:extLst>
      <p:ext uri="{BB962C8B-B14F-4D97-AF65-F5344CB8AC3E}">
        <p14:creationId xmlns:p14="http://schemas.microsoft.com/office/powerpoint/2010/main" val="403217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8839200" cy="5257800"/>
          </a:xfrm>
        </p:spPr>
        <p:txBody>
          <a:bodyPr>
            <a:normAutofit fontScale="62500" lnSpcReduction="20000"/>
          </a:bodyPr>
          <a:lstStyle/>
          <a:p>
            <a:r>
              <a:rPr lang="en-US" sz="4500" b="1" dirty="0"/>
              <a:t>Russia’s Hybrid (‘3D’) </a:t>
            </a:r>
            <a:r>
              <a:rPr lang="en-US" sz="4500" b="1" dirty="0" smtClean="0"/>
              <a:t>Warfare</a:t>
            </a:r>
          </a:p>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r>
              <a:rPr lang="en-US" sz="3200" dirty="0" smtClean="0"/>
              <a:t>Three </a:t>
            </a:r>
            <a:r>
              <a:rPr lang="en-US" sz="3200" dirty="0"/>
              <a:t>broad elements to </a:t>
            </a:r>
            <a:r>
              <a:rPr lang="en-US" sz="3200" dirty="0" smtClean="0"/>
              <a:t>Russian hybrid warfare</a:t>
            </a:r>
            <a:endParaRPr lang="en-US" sz="3200" dirty="0"/>
          </a:p>
          <a:p>
            <a:pPr marL="457200" indent="-457200">
              <a:buFont typeface="Arial" panose="020B0604020202020204" pitchFamily="34" charset="0"/>
              <a:buChar char="•"/>
            </a:pPr>
            <a:endParaRPr lang="en-US" sz="3200" dirty="0"/>
          </a:p>
          <a:p>
            <a:pPr marL="514350" indent="-514350">
              <a:buFont typeface="+mj-lt"/>
              <a:buAutoNum type="arabicPeriod"/>
            </a:pPr>
            <a:r>
              <a:rPr lang="en-US" sz="3200" b="1" dirty="0" smtClean="0"/>
              <a:t>‘</a:t>
            </a:r>
            <a:r>
              <a:rPr lang="en-US" sz="3200" b="1" i="1" u="sng" dirty="0" smtClean="0"/>
              <a:t>Information Confrontation</a:t>
            </a:r>
            <a:r>
              <a:rPr lang="en-US" sz="3200" b="1" dirty="0" smtClean="0"/>
              <a:t>:’  disinformation </a:t>
            </a:r>
            <a:r>
              <a:rPr lang="en-US" sz="3200" b="1" dirty="0"/>
              <a:t>and planted </a:t>
            </a:r>
            <a:r>
              <a:rPr lang="en-US" sz="3200" b="1" dirty="0" smtClean="0"/>
              <a:t>information</a:t>
            </a:r>
          </a:p>
          <a:p>
            <a:endParaRPr lang="en-US" sz="3200" b="1" dirty="0" smtClean="0"/>
          </a:p>
          <a:p>
            <a:pPr marL="514350" indent="-514350">
              <a:buFont typeface="+mj-lt"/>
              <a:buAutoNum type="arabicPeriod"/>
            </a:pPr>
            <a:r>
              <a:rPr lang="en-US" sz="3200" b="1" u="sng" dirty="0" smtClean="0"/>
              <a:t>Clandestine </a:t>
            </a:r>
            <a:r>
              <a:rPr lang="en-US" sz="3200" b="1" u="sng" dirty="0"/>
              <a:t>P</a:t>
            </a:r>
            <a:r>
              <a:rPr lang="en-US" sz="3200" b="1" u="sng" dirty="0" smtClean="0"/>
              <a:t>olitical </a:t>
            </a:r>
            <a:r>
              <a:rPr lang="en-US" sz="3200" b="1" u="sng" dirty="0"/>
              <a:t>(physical) </a:t>
            </a:r>
            <a:r>
              <a:rPr lang="en-US" sz="3200" b="1" u="sng" dirty="0" smtClean="0"/>
              <a:t>Destabilizing </a:t>
            </a:r>
            <a:r>
              <a:rPr lang="en-US" sz="3200" b="1" u="sng" dirty="0"/>
              <a:t>O</a:t>
            </a:r>
            <a:r>
              <a:rPr lang="en-US" sz="3200" b="1" u="sng" dirty="0" smtClean="0"/>
              <a:t>perations</a:t>
            </a:r>
            <a:r>
              <a:rPr lang="en-US" sz="3200" b="1" dirty="0"/>
              <a:t> </a:t>
            </a:r>
            <a:endParaRPr lang="en-US" sz="3200" b="1" dirty="0" smtClean="0"/>
          </a:p>
          <a:p>
            <a:pPr marL="514350" indent="-514350">
              <a:buFont typeface="+mj-lt"/>
              <a:buAutoNum type="arabicPeriod"/>
            </a:pPr>
            <a:endParaRPr lang="en-US" sz="3200" b="1" dirty="0"/>
          </a:p>
          <a:p>
            <a:pPr marL="514350" indent="-514350">
              <a:buFont typeface="+mj-lt"/>
              <a:buAutoNum type="arabicPeriod"/>
            </a:pPr>
            <a:r>
              <a:rPr lang="en-US" sz="3200" b="1" u="sng" dirty="0" smtClean="0"/>
              <a:t>Russian</a:t>
            </a:r>
            <a:r>
              <a:rPr lang="en-US" sz="3200" b="1" u="sng" dirty="0"/>
              <a:t> conventional </a:t>
            </a:r>
            <a:r>
              <a:rPr lang="en-US" sz="3200" b="1" u="sng" dirty="0" smtClean="0"/>
              <a:t>forces</a:t>
            </a:r>
            <a:r>
              <a:rPr lang="en-US" sz="3200" b="1" dirty="0" smtClean="0"/>
              <a:t>, which posture </a:t>
            </a:r>
            <a:r>
              <a:rPr lang="en-US" sz="3200" b="1" dirty="0"/>
              <a:t>along the border to intimidate the targeted </a:t>
            </a:r>
            <a:r>
              <a:rPr lang="en-US" sz="3200" b="1" dirty="0" smtClean="0"/>
              <a:t>country, </a:t>
            </a:r>
            <a:r>
              <a:rPr lang="en-US" sz="3200" b="1" dirty="0"/>
              <a:t>supply </a:t>
            </a:r>
            <a:r>
              <a:rPr lang="en-US" sz="3200" b="1" dirty="0" smtClean="0"/>
              <a:t>separatists</a:t>
            </a:r>
            <a:r>
              <a:rPr lang="en-US" sz="3200" b="1" dirty="0"/>
              <a:t>, and </a:t>
            </a:r>
            <a:r>
              <a:rPr lang="en-US" sz="3200" b="1" dirty="0" smtClean="0"/>
              <a:t>occasionally </a:t>
            </a:r>
            <a:r>
              <a:rPr lang="en-US" sz="3200" b="1" dirty="0"/>
              <a:t>intervene clandestinely (little green men</a:t>
            </a:r>
            <a:r>
              <a:rPr lang="en-US" sz="3200" b="1" dirty="0" smtClean="0"/>
              <a:t>)</a:t>
            </a:r>
            <a:endParaRPr lang="en-US" sz="3200" b="1" dirty="0"/>
          </a:p>
          <a:p>
            <a:pPr marL="457200" indent="-4572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Once the targeted country sees what it is facing, it agrees to a compromise that sacrifices elements of its sovereignty.</a:t>
            </a:r>
          </a:p>
          <a:p>
            <a:pPr marL="457200" indent="-457200">
              <a:buFont typeface="Arial" panose="020B0604020202020204" pitchFamily="34" charset="0"/>
              <a:buChar char="•"/>
            </a:pPr>
            <a:endParaRPr lang="en-US" sz="3200" dirty="0"/>
          </a:p>
          <a:p>
            <a:r>
              <a:rPr lang="en-US" sz="6000" dirty="0"/>
              <a:t> </a:t>
            </a:r>
          </a:p>
          <a:p>
            <a:r>
              <a:rPr lang="en-US" sz="6000" dirty="0"/>
              <a:t> </a:t>
            </a:r>
          </a:p>
          <a:p>
            <a:r>
              <a:rPr lang="en-US" sz="6000" dirty="0"/>
              <a:t> </a:t>
            </a:r>
          </a:p>
          <a:p>
            <a:endParaRPr lang="en-US" dirty="0"/>
          </a:p>
          <a:p>
            <a:endParaRPr lang="en-US" dirty="0"/>
          </a:p>
          <a:p>
            <a:endParaRPr lang="en-US" dirty="0"/>
          </a:p>
          <a:p>
            <a:endParaRPr lang="en-US" dirty="0"/>
          </a:p>
        </p:txBody>
      </p:sp>
      <p:sp>
        <p:nvSpPr>
          <p:cNvPr id="4" name="Rectangle 3"/>
          <p:cNvSpPr/>
          <p:nvPr/>
        </p:nvSpPr>
        <p:spPr>
          <a:xfrm>
            <a:off x="152400" y="990600"/>
            <a:ext cx="8839200" cy="1938992"/>
          </a:xfrm>
          <a:prstGeom prst="rect">
            <a:avLst/>
          </a:prstGeom>
        </p:spPr>
        <p:txBody>
          <a:bodyPr wrap="square">
            <a:spAutoFit/>
          </a:bodyPr>
          <a:lstStyle/>
          <a:p>
            <a:pPr marL="342900" lvl="0" indent="-342900">
              <a:buFont typeface="Arial" pitchFamily="34" charset="0"/>
              <a:buChar char="•"/>
            </a:pPr>
            <a:endParaRPr lang="en-US" sz="2400" dirty="0"/>
          </a:p>
          <a:p>
            <a:pPr marL="342900" lvl="0" indent="-342900">
              <a:buFont typeface="Arial" pitchFamily="34" charset="0"/>
              <a:buChar char="•"/>
            </a:pPr>
            <a:endParaRPr lang="en-US" sz="2400" dirty="0"/>
          </a:p>
          <a:p>
            <a:pPr lvl="0"/>
            <a:endParaRPr lang="en-US" sz="2400" dirty="0"/>
          </a:p>
          <a:p>
            <a:pPr marL="342900" lvl="0" indent="-342900">
              <a:buFont typeface="Arial" pitchFamily="34" charset="0"/>
              <a:buChar char="•"/>
            </a:pPr>
            <a:endParaRPr lang="en-US" sz="2400" dirty="0"/>
          </a:p>
          <a:p>
            <a:r>
              <a:rPr lang="en-US" sz="2400" dirty="0"/>
              <a:t> </a:t>
            </a:r>
          </a:p>
        </p:txBody>
      </p:sp>
      <p:sp>
        <p:nvSpPr>
          <p:cNvPr id="2" name="Slide Number Placeholder 1"/>
          <p:cNvSpPr>
            <a:spLocks noGrp="1"/>
          </p:cNvSpPr>
          <p:nvPr>
            <p:ph type="sldNum" sz="quarter" idx="12"/>
          </p:nvPr>
        </p:nvSpPr>
        <p:spPr/>
        <p:txBody>
          <a:bodyPr/>
          <a:lstStyle/>
          <a:p>
            <a:fld id="{705F50BB-62B8-4D75-B34F-29C001E19B39}" type="slidenum">
              <a:rPr lang="en-US" smtClean="0"/>
              <a:t>25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469946"/>
            <a:ext cx="4038600" cy="223565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288" y="4267199"/>
            <a:ext cx="3792513" cy="25146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7975" y="4591050"/>
            <a:ext cx="2667000" cy="693857"/>
          </a:xfrm>
          <a:prstGeom prst="rect">
            <a:avLst/>
          </a:prstGeom>
        </p:spPr>
      </p:pic>
    </p:spTree>
    <p:extLst>
      <p:ext uri="{BB962C8B-B14F-4D97-AF65-F5344CB8AC3E}">
        <p14:creationId xmlns:p14="http://schemas.microsoft.com/office/powerpoint/2010/main" val="48986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
            </a:r>
            <a:br>
              <a:rPr lang="en-US" sz="3200" dirty="0" smtClean="0"/>
            </a:br>
            <a:endParaRPr lang="en-US" sz="2400" dirty="0"/>
          </a:p>
        </p:txBody>
      </p:sp>
      <p:sp>
        <p:nvSpPr>
          <p:cNvPr id="5" name="Subtitle 4"/>
          <p:cNvSpPr>
            <a:spLocks noGrp="1"/>
          </p:cNvSpPr>
          <p:nvPr>
            <p:ph type="subTitle" idx="1"/>
          </p:nvPr>
        </p:nvSpPr>
        <p:spPr>
          <a:xfrm>
            <a:off x="304800" y="685800"/>
            <a:ext cx="8305800" cy="4572000"/>
          </a:xfrm>
        </p:spPr>
        <p:txBody>
          <a:bodyPr>
            <a:normAutofit lnSpcReduction="10000"/>
          </a:bodyPr>
          <a:lstStyle/>
          <a:p>
            <a:r>
              <a:rPr lang="en-US" sz="2800" b="1" dirty="0" smtClean="0"/>
              <a:t>Russia</a:t>
            </a:r>
          </a:p>
          <a:p>
            <a:endParaRPr lang="en-US" sz="2800" b="1" dirty="0"/>
          </a:p>
          <a:p>
            <a:pPr marL="457200" indent="-457200">
              <a:buFont typeface="Arial" panose="020B0604020202020204" pitchFamily="34" charset="0"/>
              <a:buChar char="•"/>
            </a:pPr>
            <a:r>
              <a:rPr lang="en-US" sz="2800" dirty="0" smtClean="0"/>
              <a:t>Support for specific Western candidates does not necessarily correspond with support for pro Russian candidates</a:t>
            </a:r>
          </a:p>
          <a:p>
            <a:pPr marL="457200" indent="-457200">
              <a:buFont typeface="Arial" panose="020B0604020202020204" pitchFamily="34" charset="0"/>
              <a:buChar char="•"/>
            </a:pPr>
            <a:r>
              <a:rPr lang="en-US" sz="2800" dirty="0" smtClean="0"/>
              <a:t>The goal is not to advance Putin’s agenda; it is to advance US decline, political doubt, and paralysis</a:t>
            </a:r>
            <a:endParaRPr lang="en-US" sz="2800" dirty="0"/>
          </a:p>
          <a:p>
            <a:pPr marL="457200" indent="-457200">
              <a:buFont typeface="Arial" panose="020B0604020202020204" pitchFamily="34" charset="0"/>
              <a:buChar char="•"/>
            </a:pPr>
            <a:r>
              <a:rPr lang="en-US" sz="2800" dirty="0" smtClean="0"/>
              <a:t>Putin’s hope for the United States is </a:t>
            </a:r>
            <a:r>
              <a:rPr lang="en-US" sz="2800" u="sng" dirty="0" smtClean="0"/>
              <a:t>decline</a:t>
            </a:r>
            <a:r>
              <a:rPr lang="en-US" sz="2800" dirty="0" smtClean="0"/>
              <a:t>; Putin ‘supports’ no US candidate</a:t>
            </a:r>
          </a:p>
          <a:p>
            <a:pPr marL="457200" indent="-457200">
              <a:buFont typeface="Arial" panose="020B0604020202020204" pitchFamily="34" charset="0"/>
              <a:buChar char="•"/>
            </a:pPr>
            <a:r>
              <a:rPr lang="en-US" sz="2800" dirty="0" smtClean="0"/>
              <a:t>Moscow will support any candidate worldwide who advances Western decline</a:t>
            </a:r>
          </a:p>
          <a:p>
            <a:endParaRPr lang="en-US" b="1" dirty="0" smtClean="0"/>
          </a:p>
        </p:txBody>
      </p:sp>
    </p:spTree>
    <p:extLst>
      <p:ext uri="{BB962C8B-B14F-4D97-AF65-F5344CB8AC3E}">
        <p14:creationId xmlns:p14="http://schemas.microsoft.com/office/powerpoint/2010/main" val="3362359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27</a:t>
            </a:fld>
            <a:endParaRPr lang="en-US"/>
          </a:p>
        </p:txBody>
      </p:sp>
      <p:pic>
        <p:nvPicPr>
          <p:cNvPr id="1030" name="Picture 6" descr="Image result for Russian hacks US ele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733924"/>
            <a:ext cx="3810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304800"/>
            <a:ext cx="9067800" cy="4247317"/>
          </a:xfrm>
          <a:prstGeom prst="rect">
            <a:avLst/>
          </a:prstGeom>
        </p:spPr>
        <p:txBody>
          <a:bodyPr wrap="square">
            <a:spAutoFit/>
          </a:bodyPr>
          <a:lstStyle/>
          <a:p>
            <a:pPr marL="457200" marR="457200" algn="just">
              <a:spcBef>
                <a:spcPts val="0"/>
              </a:spcBef>
              <a:spcAft>
                <a:spcPts val="0"/>
              </a:spcAft>
            </a:pPr>
            <a:r>
              <a:rPr lang="en-US" i="1" dirty="0">
                <a:latin typeface="Times New Roman" panose="02020603050405020304" pitchFamily="18" charset="0"/>
                <a:ea typeface="Calibri" panose="020F0502020204030204" pitchFamily="34" charset="0"/>
                <a:cs typeface="Times New Roman" panose="02020603050405020304" pitchFamily="18" charset="0"/>
              </a:rPr>
              <a:t>“Russia’s intelligence services conducted cyber operations against targets associated with the 2016 US presidential election, including targets associated with both major US political parties. …In July 2015, Russian intelligence gained access to Democratic National Committee (DNC) networks and maintained that access until at least June 2016.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marR="457200" algn="just">
              <a:spcBef>
                <a:spcPts val="0"/>
              </a:spcBef>
              <a:spcAft>
                <a:spcPts val="0"/>
              </a:spcAft>
            </a:pPr>
            <a:endParaRPr lang="en-US" i="1" dirty="0">
              <a:latin typeface="Times New Roman" panose="02020603050405020304" pitchFamily="18" charset="0"/>
              <a:ea typeface="Calibri" panose="020F0502020204030204" pitchFamily="34" charset="0"/>
              <a:cs typeface="Times New Roman" panose="02020603050405020304" pitchFamily="18" charset="0"/>
            </a:endParaRPr>
          </a:p>
          <a:p>
            <a:pPr marL="457200" marR="457200" algn="just">
              <a:spcBef>
                <a:spcPts val="0"/>
              </a:spcBef>
              <a:spcAft>
                <a:spcPts val="0"/>
              </a:spcAft>
            </a:pPr>
            <a:r>
              <a:rPr lang="en-US" i="1"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i="1" dirty="0">
                <a:latin typeface="Times New Roman" panose="02020603050405020304" pitchFamily="18" charset="0"/>
                <a:ea typeface="Calibri" panose="020F0502020204030204" pitchFamily="34" charset="0"/>
                <a:cs typeface="Times New Roman" panose="02020603050405020304" pitchFamily="18" charset="0"/>
              </a:rPr>
              <a:t>General Staff Main Intelligence Directorate (GRU) probably began cyber operations aimed at the US election by March 2016. We assess that the GRU operations resulted in the compromise of the personal e-mail accounts of Democratic Party officials and political figures. By May, the GRU had </a:t>
            </a:r>
            <a:r>
              <a:rPr lang="en-US" i="1" dirty="0" err="1">
                <a:latin typeface="Times New Roman" panose="02020603050405020304" pitchFamily="18" charset="0"/>
                <a:ea typeface="Calibri" panose="020F0502020204030204" pitchFamily="34" charset="0"/>
                <a:cs typeface="Times New Roman" panose="02020603050405020304" pitchFamily="18" charset="0"/>
              </a:rPr>
              <a:t>exfiltrated</a:t>
            </a:r>
            <a:r>
              <a:rPr lang="en-US" i="1" dirty="0">
                <a:latin typeface="Times New Roman" panose="02020603050405020304" pitchFamily="18" charset="0"/>
                <a:ea typeface="Calibri" panose="020F0502020204030204" pitchFamily="34" charset="0"/>
                <a:cs typeface="Times New Roman" panose="02020603050405020304" pitchFamily="18" charset="0"/>
              </a:rPr>
              <a:t> large volumes of data from the DNC.”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marR="457200" algn="just">
              <a:spcBef>
                <a:spcPts val="0"/>
              </a:spcBef>
              <a:spcAft>
                <a:spcPts val="0"/>
              </a:spcAft>
            </a:pPr>
            <a:endParaRPr lang="en-US" i="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i="1"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i="1" dirty="0" smtClean="0">
                <a:latin typeface="Times New Roman" panose="02020603050405020304" pitchFamily="18" charset="0"/>
                <a:ea typeface="Calibri" panose="020F0502020204030204" pitchFamily="34" charset="0"/>
                <a:cs typeface="Times New Roman" panose="02020603050405020304" pitchFamily="18" charset="0"/>
              </a:rPr>
              <a:t>Assessing </a:t>
            </a:r>
            <a:r>
              <a:rPr lang="en-US" i="1" dirty="0">
                <a:latin typeface="Times New Roman" panose="02020603050405020304" pitchFamily="18" charset="0"/>
                <a:ea typeface="Calibri" panose="020F0502020204030204" pitchFamily="34" charset="0"/>
                <a:cs typeface="Times New Roman" panose="02020603050405020304" pitchFamily="18" charset="0"/>
              </a:rPr>
              <a:t>Russian Activities and Intentions in Recent US Elections, Intelligence Community Assessment,</a:t>
            </a:r>
            <a:r>
              <a:rPr lang="en-US" dirty="0">
                <a:latin typeface="Times New Roman" panose="02020603050405020304" pitchFamily="18" charset="0"/>
                <a:ea typeface="Calibri" panose="020F0502020204030204" pitchFamily="34" charset="0"/>
                <a:cs typeface="Times New Roman" panose="02020603050405020304" pitchFamily="18" charset="0"/>
              </a:rPr>
              <a:t> Office of the Director of National Intelligence, ICA 2017-01D, 6 </a:t>
            </a:r>
            <a:r>
              <a:rPr lang="en-US" dirty="0" smtClean="0">
                <a:latin typeface="Times New Roman" panose="02020603050405020304" pitchFamily="18" charset="0"/>
                <a:ea typeface="Calibri" panose="020F0502020204030204" pitchFamily="34" charset="0"/>
                <a:cs typeface="Times New Roman" panose="02020603050405020304" pitchFamily="18" charset="0"/>
              </a:rPr>
              <a:t>Jan </a:t>
            </a:r>
            <a:r>
              <a:rPr lang="en-US" dirty="0">
                <a:latin typeface="Times New Roman" panose="02020603050405020304" pitchFamily="18" charset="0"/>
                <a:ea typeface="Calibri" panose="020F0502020204030204" pitchFamily="34" charset="0"/>
                <a:cs typeface="Times New Roman" panose="02020603050405020304" pitchFamily="18" charset="0"/>
              </a:rPr>
              <a:t>2017, p. 2.</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37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28</a:t>
            </a:fld>
            <a:endParaRPr lang="en-US"/>
          </a:p>
        </p:txBody>
      </p:sp>
      <p:pic>
        <p:nvPicPr>
          <p:cNvPr id="1028" name="Picture 4" descr="Image result for Ukrainian electrical grid 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440" y="1371600"/>
            <a:ext cx="62865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krainian electrical grid cyber at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4800"/>
            <a:ext cx="477202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92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29</a:t>
            </a:fld>
            <a:endParaRPr lang="en-US"/>
          </a:p>
        </p:txBody>
      </p:sp>
      <p:graphicFrame>
        <p:nvGraphicFramePr>
          <p:cNvPr id="31" name="Table 30"/>
          <p:cNvGraphicFramePr>
            <a:graphicFrameLocks noGrp="1"/>
          </p:cNvGraphicFramePr>
          <p:nvPr>
            <p:extLst>
              <p:ext uri="{D42A27DB-BD31-4B8C-83A1-F6EECF244321}">
                <p14:modId xmlns:p14="http://schemas.microsoft.com/office/powerpoint/2010/main" val="605236146"/>
              </p:ext>
            </p:extLst>
          </p:nvPr>
        </p:nvGraphicFramePr>
        <p:xfrm>
          <a:off x="152398" y="304800"/>
          <a:ext cx="8915402" cy="6172199"/>
        </p:xfrm>
        <a:graphic>
          <a:graphicData uri="http://schemas.openxmlformats.org/drawingml/2006/table">
            <a:tbl>
              <a:tblPr firstRow="1" firstCol="1" bandRow="1">
                <a:tableStyleId>{5C22544A-7EE6-4342-B048-85BDC9FD1C3A}</a:tableStyleId>
              </a:tblPr>
              <a:tblGrid>
                <a:gridCol w="3084633">
                  <a:extLst>
                    <a:ext uri="{9D8B030D-6E8A-4147-A177-3AD203B41FA5}">
                      <a16:colId xmlns:a16="http://schemas.microsoft.com/office/drawing/2014/main" val="1709022912"/>
                    </a:ext>
                  </a:extLst>
                </a:gridCol>
                <a:gridCol w="1755429">
                  <a:extLst>
                    <a:ext uri="{9D8B030D-6E8A-4147-A177-3AD203B41FA5}">
                      <a16:colId xmlns:a16="http://schemas.microsoft.com/office/drawing/2014/main" val="2025132039"/>
                    </a:ext>
                  </a:extLst>
                </a:gridCol>
                <a:gridCol w="1535165">
                  <a:extLst>
                    <a:ext uri="{9D8B030D-6E8A-4147-A177-3AD203B41FA5}">
                      <a16:colId xmlns:a16="http://schemas.microsoft.com/office/drawing/2014/main" val="3300455364"/>
                    </a:ext>
                  </a:extLst>
                </a:gridCol>
                <a:gridCol w="2540175">
                  <a:extLst>
                    <a:ext uri="{9D8B030D-6E8A-4147-A177-3AD203B41FA5}">
                      <a16:colId xmlns:a16="http://schemas.microsoft.com/office/drawing/2014/main" val="4191221866"/>
                    </a:ext>
                  </a:extLst>
                </a:gridCol>
              </a:tblGrid>
              <a:tr h="674036">
                <a:tc>
                  <a:txBody>
                    <a:bodyPr/>
                    <a:lstStyle/>
                    <a:p>
                      <a:pPr marL="0" marR="0" algn="ctr">
                        <a:spcBef>
                          <a:spcPts val="0"/>
                        </a:spcBef>
                        <a:spcAft>
                          <a:spcPts val="0"/>
                        </a:spcAft>
                      </a:pPr>
                      <a:r>
                        <a:rPr lang="en-US" sz="1600" dirty="0">
                          <a:effectLst/>
                        </a:rPr>
                        <a:t>2016 RUSSIAN </a:t>
                      </a:r>
                      <a:r>
                        <a:rPr lang="en-US" sz="1600" dirty="0" smtClean="0">
                          <a:effectLst/>
                        </a:rPr>
                        <a:t>INTERFERENCE IN US ELECTIONS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en-US" sz="1600">
                          <a:effectLst/>
                        </a:rPr>
                        <a:t>VIOLATION OF SOVEREIGNTY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en-US" sz="1600">
                          <a:effectLst/>
                        </a:rPr>
                        <a:t>ARMED ATTACK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en-US" sz="1600" dirty="0">
                          <a:effectLst/>
                        </a:rPr>
                        <a:t>‘ACT OF WAR’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1602749171"/>
                  </a:ext>
                </a:extLst>
              </a:tr>
              <a:tr h="1638863">
                <a:tc>
                  <a:txBody>
                    <a:bodyPr/>
                    <a:lstStyle/>
                    <a:p>
                      <a:pPr marL="0" marR="0" algn="ctr">
                        <a:spcBef>
                          <a:spcPts val="0"/>
                        </a:spcBef>
                        <a:spcAft>
                          <a:spcPts val="0"/>
                        </a:spcAft>
                      </a:pPr>
                      <a:r>
                        <a:rPr lang="en-US" sz="1600" dirty="0">
                          <a:effectLst/>
                        </a:rPr>
                        <a:t>Information Operations </a:t>
                      </a:r>
                    </a:p>
                    <a:p>
                      <a:pPr marL="0" marR="0" algn="ctr">
                        <a:spcBef>
                          <a:spcPts val="0"/>
                        </a:spcBef>
                        <a:spcAft>
                          <a:spcPts val="0"/>
                        </a:spcAft>
                      </a:pPr>
                      <a:r>
                        <a:rPr lang="en-US" sz="1600" dirty="0">
                          <a:effectLst/>
                        </a:rPr>
                        <a:t>(fake social media messages only; involving no unauthorized access)</a:t>
                      </a:r>
                    </a:p>
                    <a:p>
                      <a:pPr marL="0" marR="0" algn="ctr">
                        <a:spcBef>
                          <a:spcPts val="0"/>
                        </a:spcBef>
                        <a:spcAft>
                          <a:spcPts val="0"/>
                        </a:spcAft>
                      </a:pPr>
                      <a:r>
                        <a:rPr lang="en-US" sz="1600" dirty="0">
                          <a:effectLst/>
                        </a:rPr>
                        <a:t>(assessed by the US Intelligence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gn="ctr">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gn="ctr">
                        <a:spcBef>
                          <a:spcPts val="0"/>
                        </a:spcBef>
                        <a:spcAft>
                          <a:spcPts val="0"/>
                        </a:spcAft>
                      </a:pPr>
                      <a:r>
                        <a:rPr lang="en-US" sz="1600" dirty="0">
                          <a:effectLst/>
                        </a:rPr>
                        <a:t>Not declared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841237899"/>
                  </a:ext>
                </a:extLst>
              </a:tr>
              <a:tr h="964825">
                <a:tc>
                  <a:txBody>
                    <a:bodyPr/>
                    <a:lstStyle/>
                    <a:p>
                      <a:pPr marL="0" marR="0" algn="ctr">
                        <a:spcBef>
                          <a:spcPts val="0"/>
                        </a:spcBef>
                        <a:spcAft>
                          <a:spcPts val="0"/>
                        </a:spcAft>
                      </a:pPr>
                      <a:r>
                        <a:rPr lang="en-US" sz="1600" dirty="0">
                          <a:effectLst/>
                        </a:rPr>
                        <a:t>Unauthorized access/espionage</a:t>
                      </a:r>
                    </a:p>
                    <a:p>
                      <a:pPr marL="0" marR="0" algn="ctr">
                        <a:spcBef>
                          <a:spcPts val="0"/>
                        </a:spcBef>
                        <a:spcAft>
                          <a:spcPts val="0"/>
                        </a:spcAft>
                      </a:pPr>
                      <a:r>
                        <a:rPr lang="en-US" sz="1600" dirty="0">
                          <a:effectLst/>
                        </a:rPr>
                        <a:t>(assessed by the US Intelligence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rPr>
                        <a:t>Not declared</a:t>
                      </a:r>
                    </a:p>
                    <a:p>
                      <a:pPr marL="0" marR="0" algn="ctr">
                        <a:spcBef>
                          <a:spcPts val="0"/>
                        </a:spcBef>
                        <a:spcAft>
                          <a:spcPts val="0"/>
                        </a:spcAft>
                      </a:pPr>
                      <a:r>
                        <a:rPr lang="en-US" sz="1600" dirty="0" smtClean="0">
                          <a:effectLst/>
                        </a:rPr>
                        <a:t>No </a:t>
                      </a:r>
                      <a:r>
                        <a:rPr lang="en-US" sz="1600" dirty="0">
                          <a:effectLst/>
                        </a:rPr>
                        <a:t>precedent; not likely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353768"/>
                  </a:ext>
                </a:extLst>
              </a:tr>
              <a:tr h="1286433">
                <a:tc>
                  <a:txBody>
                    <a:bodyPr/>
                    <a:lstStyle/>
                    <a:p>
                      <a:pPr marL="0" marR="0" algn="ctr">
                        <a:spcBef>
                          <a:spcPts val="0"/>
                        </a:spcBef>
                        <a:spcAft>
                          <a:spcPts val="0"/>
                        </a:spcAft>
                      </a:pPr>
                      <a:r>
                        <a:rPr lang="en-US" sz="1600">
                          <a:effectLst/>
                        </a:rPr>
                        <a:t>Unauthorized manipulation of voting technology</a:t>
                      </a:r>
                    </a:p>
                    <a:p>
                      <a:pPr marL="0" marR="0" algn="ctr">
                        <a:spcBef>
                          <a:spcPts val="0"/>
                        </a:spcBef>
                        <a:spcAft>
                          <a:spcPts val="0"/>
                        </a:spcAft>
                      </a:pPr>
                      <a:r>
                        <a:rPr lang="en-US" sz="1600">
                          <a:effectLst/>
                        </a:rPr>
                        <a:t>(not assessed by the US Intelligence Community)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en-US" sz="1600" i="1" dirty="0">
                          <a:effectLst/>
                        </a:rPr>
                        <a:t>Would have been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gn="ctr">
                        <a:spcBef>
                          <a:spcPts val="0"/>
                        </a:spcBef>
                        <a:spcAft>
                          <a:spcPts val="0"/>
                        </a:spcAft>
                      </a:pPr>
                      <a:r>
                        <a:rPr lang="en-US" sz="1600" dirty="0">
                          <a:effectLst/>
                        </a:rPr>
                        <a:t>Technically </a:t>
                      </a:r>
                      <a:r>
                        <a:rPr lang="en-US" sz="1600" b="1" u="sng" dirty="0">
                          <a:effectLst/>
                        </a:rPr>
                        <a:t>yes</a:t>
                      </a:r>
                      <a:r>
                        <a:rPr lang="en-US" sz="1600" dirty="0">
                          <a:effectLst/>
                        </a:rPr>
                        <a:t>, though likely not </a:t>
                      </a:r>
                      <a:r>
                        <a:rPr lang="en-US" sz="1600" dirty="0" smtClean="0">
                          <a:effectLst/>
                        </a:rPr>
                        <a:t>publicly described as </a:t>
                      </a:r>
                      <a:r>
                        <a:rPr lang="en-US" sz="1600" dirty="0">
                          <a:effectLst/>
                        </a:rPr>
                        <a:t>‘armed attack’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0" marR="0" algn="ctr">
                        <a:spcBef>
                          <a:spcPts val="0"/>
                        </a:spcBef>
                        <a:spcAft>
                          <a:spcPts val="0"/>
                        </a:spcAft>
                      </a:pPr>
                      <a:r>
                        <a:rPr lang="en-US" sz="1600" dirty="0">
                          <a:effectLst/>
                        </a:rPr>
                        <a:t>Unlikely, but up to the President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628195"/>
                  </a:ext>
                </a:extLst>
              </a:tr>
              <a:tr h="1608042">
                <a:tc>
                  <a:txBody>
                    <a:bodyPr/>
                    <a:lstStyle/>
                    <a:p>
                      <a:pPr marL="0" marR="0" algn="ctr">
                        <a:spcBef>
                          <a:spcPts val="0"/>
                        </a:spcBef>
                        <a:spcAft>
                          <a:spcPts val="0"/>
                        </a:spcAft>
                      </a:pPr>
                      <a:r>
                        <a:rPr lang="en-US" sz="1600" dirty="0">
                          <a:effectLst/>
                        </a:rPr>
                        <a:t>Unauthorized destruction or manipulation of information leading to destruction or death</a:t>
                      </a:r>
                    </a:p>
                    <a:p>
                      <a:pPr marL="0" marR="0" algn="ctr">
                        <a:spcBef>
                          <a:spcPts val="0"/>
                        </a:spcBef>
                        <a:spcAft>
                          <a:spcPts val="0"/>
                        </a:spcAft>
                      </a:pPr>
                      <a:r>
                        <a:rPr lang="en-US" sz="1600" dirty="0">
                          <a:effectLst/>
                        </a:rPr>
                        <a:t>(not assessed by the US Intelligence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en-US" sz="1600" i="1" dirty="0">
                          <a:effectLst/>
                        </a:rPr>
                        <a:t>Would have been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Would have been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Could be so claimed by the President, though no cyberspace operation has to date been declared an act of war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8369066"/>
                  </a:ext>
                </a:extLst>
              </a:tr>
            </a:tbl>
          </a:graphicData>
        </a:graphic>
      </p:graphicFrame>
      <p:sp>
        <p:nvSpPr>
          <p:cNvPr id="32" name="Rectangle 19"/>
          <p:cNvSpPr>
            <a:spLocks noChangeArrowheads="1"/>
          </p:cNvSpPr>
          <p:nvPr/>
        </p:nvSpPr>
        <p:spPr bwMode="auto">
          <a:xfrm flipV="1">
            <a:off x="-631282" y="2334185"/>
            <a:ext cx="125571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236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F50BB-62B8-4D75-B34F-29C001E19B39}" type="slidenum">
              <a:rPr lang="en-US" smtClean="0"/>
              <a:t>3</a:t>
            </a:fld>
            <a:endParaRPr lang="en-US" dirty="0"/>
          </a:p>
        </p:txBody>
      </p:sp>
      <p:sp>
        <p:nvSpPr>
          <p:cNvPr id="3" name="Rectangle 2"/>
          <p:cNvSpPr/>
          <p:nvPr/>
        </p:nvSpPr>
        <p:spPr>
          <a:xfrm>
            <a:off x="381000" y="381000"/>
            <a:ext cx="8557260" cy="2677656"/>
          </a:xfrm>
          <a:prstGeom prst="rect">
            <a:avLst/>
          </a:prstGeom>
        </p:spPr>
        <p:txBody>
          <a:bodyPr wrap="square">
            <a:spAutoFit/>
          </a:bodyPr>
          <a:lstStyle/>
          <a:p>
            <a:endParaRPr lang="en-US" dirty="0"/>
          </a:p>
          <a:p>
            <a:endParaRPr lang="en-US" dirty="0"/>
          </a:p>
          <a:p>
            <a:endParaRPr lang="en-US" dirty="0"/>
          </a:p>
          <a:p>
            <a:endParaRPr lang="en-US" dirty="0"/>
          </a:p>
          <a:p>
            <a:pPr marL="285750" indent="-285750">
              <a:buFont typeface="Arial" panose="020B0604020202020204" pitchFamily="34" charset="0"/>
              <a:buChar char="•"/>
            </a:pPr>
            <a:r>
              <a:rPr lang="en-US" sz="2400" dirty="0"/>
              <a:t>Total, unambiguous, and definitive.</a:t>
            </a:r>
          </a:p>
          <a:p>
            <a:pPr marL="285750" indent="-285750">
              <a:buFont typeface="Arial" panose="020B0604020202020204" pitchFamily="34" charset="0"/>
              <a:buChar char="•"/>
            </a:pPr>
            <a:r>
              <a:rPr lang="en-US" sz="2400" dirty="0" smtClean="0"/>
              <a:t>There was a beginning (a declaration), a prosecution of conflict, and a clear and declared end, including a postwar occupation and recovery.</a:t>
            </a:r>
            <a:endParaRPr lang="en-US" sz="2400" b="1" dirty="0"/>
          </a:p>
        </p:txBody>
      </p:sp>
      <p:sp>
        <p:nvSpPr>
          <p:cNvPr id="5" name="Subtitle 2"/>
          <p:cNvSpPr txBox="1">
            <a:spLocks/>
          </p:cNvSpPr>
          <p:nvPr/>
        </p:nvSpPr>
        <p:spPr>
          <a:xfrm>
            <a:off x="533400" y="76200"/>
            <a:ext cx="8077200" cy="11430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a:r>
              <a:rPr lang="en-US" sz="2800" b="1" dirty="0">
                <a:solidFill>
                  <a:schemeClr val="tx1"/>
                </a:solidFill>
              </a:rPr>
              <a:t>Warfare </a:t>
            </a:r>
            <a:r>
              <a:rPr lang="en-US" sz="2800" b="1" dirty="0" smtClean="0">
                <a:solidFill>
                  <a:schemeClr val="tx1"/>
                </a:solidFill>
              </a:rPr>
              <a:t>in the </a:t>
            </a:r>
            <a:r>
              <a:rPr lang="en-US" sz="2800" b="1" dirty="0" smtClean="0">
                <a:solidFill>
                  <a:schemeClr val="tx1"/>
                </a:solidFill>
                <a:latin typeface="Calibri" panose="020F0502020204030204" pitchFamily="34" charset="0"/>
                <a:cs typeface="Calibri" panose="020F0502020204030204" pitchFamily="34" charset="0"/>
              </a:rPr>
              <a:t>20</a:t>
            </a:r>
            <a:r>
              <a:rPr lang="en-US" sz="2800" b="1" baseline="30000" dirty="0" smtClean="0">
                <a:solidFill>
                  <a:schemeClr val="tx1"/>
                </a:solidFill>
                <a:latin typeface="Calibri" panose="020F0502020204030204" pitchFamily="34" charset="0"/>
                <a:cs typeface="Calibri" panose="020F0502020204030204" pitchFamily="34" charset="0"/>
              </a:rPr>
              <a:t>th</a:t>
            </a:r>
            <a:r>
              <a:rPr lang="en-US" sz="2800" b="1" dirty="0" smtClean="0">
                <a:solidFill>
                  <a:schemeClr val="tx1"/>
                </a:solidFill>
              </a:rPr>
              <a:t> Century </a:t>
            </a:r>
            <a:r>
              <a:rPr lang="en-US" sz="2800" b="1" dirty="0">
                <a:solidFill>
                  <a:schemeClr val="tx1"/>
                </a:solidFill>
              </a:rPr>
              <a:t>…</a:t>
            </a:r>
            <a:endParaRPr lang="en-US" sz="2800" b="1"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150" y="3429000"/>
            <a:ext cx="3524250" cy="28241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266630"/>
            <a:ext cx="3048000" cy="3021874"/>
          </a:xfrm>
          <a:prstGeom prst="rect">
            <a:avLst/>
          </a:prstGeom>
        </p:spPr>
      </p:pic>
    </p:spTree>
    <p:extLst>
      <p:ext uri="{BB962C8B-B14F-4D97-AF65-F5344CB8AC3E}">
        <p14:creationId xmlns:p14="http://schemas.microsoft.com/office/powerpoint/2010/main" val="2721382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30</a:t>
            </a:fld>
            <a:endParaRPr lang="en-US"/>
          </a:p>
        </p:txBody>
      </p:sp>
      <p:sp>
        <p:nvSpPr>
          <p:cNvPr id="4" name="Subtitle 4"/>
          <p:cNvSpPr txBox="1">
            <a:spLocks/>
          </p:cNvSpPr>
          <p:nvPr/>
        </p:nvSpPr>
        <p:spPr>
          <a:xfrm>
            <a:off x="304800" y="228600"/>
            <a:ext cx="8458200" cy="48768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r>
              <a:rPr lang="en-US" sz="2400" b="1" dirty="0" smtClean="0"/>
              <a:t>The trends in cyberspace are not necessarily good</a:t>
            </a:r>
          </a:p>
          <a:p>
            <a:endParaRPr lang="en-US" sz="2400" b="1" dirty="0"/>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smtClean="0"/>
          </a:p>
          <a:p>
            <a:endParaRPr lang="en-US" b="1" dirty="0" smtClean="0"/>
          </a:p>
        </p:txBody>
      </p:sp>
    </p:spTree>
    <p:extLst>
      <p:ext uri="{BB962C8B-B14F-4D97-AF65-F5344CB8AC3E}">
        <p14:creationId xmlns:p14="http://schemas.microsoft.com/office/powerpoint/2010/main" val="46176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31</a:t>
            </a:fld>
            <a:endParaRPr lang="en-US"/>
          </a:p>
        </p:txBody>
      </p:sp>
      <p:sp>
        <p:nvSpPr>
          <p:cNvPr id="4" name="Subtitle 4"/>
          <p:cNvSpPr txBox="1">
            <a:spLocks/>
          </p:cNvSpPr>
          <p:nvPr/>
        </p:nvSpPr>
        <p:spPr>
          <a:xfrm>
            <a:off x="304800" y="228600"/>
            <a:ext cx="8458200" cy="48768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a:r>
              <a:rPr lang="en-US" sz="9600" b="1" dirty="0" smtClean="0"/>
              <a:t>?</a:t>
            </a:r>
          </a:p>
          <a:p>
            <a:pPr algn="ctr"/>
            <a:endParaRPr lang="en-US" sz="9600" b="1" dirty="0" smtClean="0"/>
          </a:p>
          <a:p>
            <a:endParaRPr lang="en-US" b="1" dirty="0" smtClean="0"/>
          </a:p>
        </p:txBody>
      </p:sp>
    </p:spTree>
    <p:extLst>
      <p:ext uri="{BB962C8B-B14F-4D97-AF65-F5344CB8AC3E}">
        <p14:creationId xmlns:p14="http://schemas.microsoft.com/office/powerpoint/2010/main" val="3509440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0"/>
            <a:ext cx="8839200" cy="4114800"/>
          </a:xfrm>
        </p:spPr>
        <p:txBody>
          <a:bodyPr>
            <a:normAutofit/>
          </a:bodyPr>
          <a:lstStyle/>
          <a:p>
            <a:r>
              <a:rPr lang="en-US" altLang="en-US" sz="2800" b="1" dirty="0"/>
              <a:t>You Get the Behavior You </a:t>
            </a:r>
            <a:r>
              <a:rPr lang="en-US" altLang="en-US" sz="2800" b="1" dirty="0" smtClean="0"/>
              <a:t>Reward </a:t>
            </a:r>
            <a:r>
              <a:rPr lang="en-US" sz="2800" b="1" i="1" dirty="0" smtClean="0"/>
              <a:t>(or </a:t>
            </a:r>
            <a:r>
              <a:rPr lang="en-US" sz="2800" b="1" i="1" dirty="0"/>
              <a:t>do not punish</a:t>
            </a:r>
            <a:r>
              <a:rPr lang="en-US" sz="2800" b="1" i="1" dirty="0" smtClean="0"/>
              <a:t>)</a:t>
            </a:r>
          </a:p>
          <a:p>
            <a:endParaRPr lang="en-US" sz="2800" b="1" i="1" dirty="0"/>
          </a:p>
          <a:p>
            <a:pPr marL="342900" indent="-342900">
              <a:buFont typeface="Arial" panose="020B0604020202020204" pitchFamily="34" charset="0"/>
              <a:buChar char="•"/>
            </a:pPr>
            <a:r>
              <a:rPr lang="en-US" sz="2600" dirty="0" smtClean="0"/>
              <a:t>NATO states cannot </a:t>
            </a:r>
            <a:r>
              <a:rPr lang="en-US" sz="2600" dirty="0"/>
              <a:t>achieve the outcome </a:t>
            </a:r>
            <a:r>
              <a:rPr lang="en-US" sz="2600" dirty="0" smtClean="0"/>
              <a:t>they desire </a:t>
            </a:r>
            <a:r>
              <a:rPr lang="en-US" sz="2600" dirty="0"/>
              <a:t>without conditioning the behavior </a:t>
            </a:r>
            <a:r>
              <a:rPr lang="en-US" sz="2600" dirty="0" smtClean="0"/>
              <a:t>they expect.</a:t>
            </a:r>
            <a:endParaRPr lang="en-US" sz="2600" dirty="0"/>
          </a:p>
          <a:p>
            <a:endParaRPr lang="en-US" sz="2600" dirty="0" smtClean="0"/>
          </a:p>
          <a:p>
            <a:pPr marL="342900" indent="-342900">
              <a:buFont typeface="Arial" panose="020B0604020202020204" pitchFamily="34" charset="0"/>
              <a:buChar char="•"/>
            </a:pPr>
            <a:r>
              <a:rPr lang="en-US" sz="2600" dirty="0"/>
              <a:t>The United States cannot </a:t>
            </a:r>
            <a:r>
              <a:rPr lang="en-US" sz="2600" dirty="0" smtClean="0"/>
              <a:t>defend international </a:t>
            </a:r>
            <a:r>
              <a:rPr lang="en-US" sz="2600" dirty="0"/>
              <a:t>norms unless it </a:t>
            </a:r>
            <a:r>
              <a:rPr lang="en-US" sz="2600" dirty="0" smtClean="0"/>
              <a:t>exercises cyber </a:t>
            </a:r>
            <a:r>
              <a:rPr lang="en-US" sz="2600" dirty="0"/>
              <a:t>capabilities</a:t>
            </a:r>
            <a:r>
              <a:rPr lang="en-US" sz="2600" dirty="0" smtClean="0"/>
              <a:t>.</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What is the right balance of information warfare ‘offense’ vs ‘defense?’</a:t>
            </a:r>
            <a:endParaRPr lang="en-US" sz="2600" dirty="0"/>
          </a:p>
          <a:p>
            <a:endParaRPr lang="en-US" dirty="0"/>
          </a:p>
          <a:p>
            <a:pPr marL="342900" indent="-342900">
              <a:buFont typeface="Arial" panose="020B0604020202020204" pitchFamily="34" charset="0"/>
              <a:buChar char="•"/>
            </a:pPr>
            <a:endParaRPr lang="en-US" dirty="0"/>
          </a:p>
        </p:txBody>
      </p:sp>
      <p:sp>
        <p:nvSpPr>
          <p:cNvPr id="4" name="Rectangle 3"/>
          <p:cNvSpPr/>
          <p:nvPr/>
        </p:nvSpPr>
        <p:spPr>
          <a:xfrm>
            <a:off x="152400" y="990600"/>
            <a:ext cx="8839200" cy="1200329"/>
          </a:xfrm>
          <a:prstGeom prst="rect">
            <a:avLst/>
          </a:prstGeom>
        </p:spPr>
        <p:txBody>
          <a:bodyPr wrap="square">
            <a:spAutoFit/>
          </a:bodyPr>
          <a:lstStyle/>
          <a:p>
            <a:pPr lvl="0"/>
            <a:endParaRPr lang="en-US" sz="2400" dirty="0"/>
          </a:p>
          <a:p>
            <a:pPr marL="342900" lvl="0" indent="-342900">
              <a:buFont typeface="Arial" pitchFamily="34" charset="0"/>
              <a:buChar char="•"/>
            </a:pPr>
            <a:endParaRPr lang="en-US" sz="2400" dirty="0"/>
          </a:p>
          <a:p>
            <a:r>
              <a:rPr lang="en-US" sz="2400" dirty="0"/>
              <a:t> </a:t>
            </a:r>
          </a:p>
        </p:txBody>
      </p:sp>
      <p:sp>
        <p:nvSpPr>
          <p:cNvPr id="2" name="Slide Number Placeholder 1"/>
          <p:cNvSpPr>
            <a:spLocks noGrp="1"/>
          </p:cNvSpPr>
          <p:nvPr>
            <p:ph type="sldNum" sz="quarter" idx="12"/>
          </p:nvPr>
        </p:nvSpPr>
        <p:spPr/>
        <p:txBody>
          <a:bodyPr/>
          <a:lstStyle/>
          <a:p>
            <a:fld id="{705F50BB-62B8-4D75-B34F-29C001E19B39}" type="slidenum">
              <a:rPr lang="en-US" smtClean="0"/>
              <a:t>32</a:t>
            </a:fld>
            <a:endParaRPr lang="en-US" dirty="0"/>
          </a:p>
        </p:txBody>
      </p:sp>
    </p:spTree>
    <p:extLst>
      <p:ext uri="{BB962C8B-B14F-4D97-AF65-F5344CB8AC3E}">
        <p14:creationId xmlns:p14="http://schemas.microsoft.com/office/powerpoint/2010/main" val="91620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09600"/>
            <a:ext cx="8839200" cy="4114800"/>
          </a:xfrm>
        </p:spPr>
        <p:txBody>
          <a:bodyPr>
            <a:normAutofit lnSpcReduction="10000"/>
          </a:bodyPr>
          <a:lstStyle/>
          <a:p>
            <a:r>
              <a:rPr lang="en-US" sz="2800" b="1" dirty="0"/>
              <a:t>How to Compete in Peacetime</a:t>
            </a:r>
          </a:p>
          <a:p>
            <a:endParaRPr lang="en-US" sz="2600" dirty="0"/>
          </a:p>
          <a:p>
            <a:pPr marL="342900" indent="-342900">
              <a:buFont typeface="Arial" panose="020B0604020202020204" pitchFamily="34" charset="0"/>
              <a:buChar char="•"/>
            </a:pPr>
            <a:r>
              <a:rPr lang="en-US" sz="2900" dirty="0" smtClean="0"/>
              <a:t>Passivity </a:t>
            </a:r>
            <a:r>
              <a:rPr lang="en-US" sz="2900" dirty="0"/>
              <a:t>(Doctrine of Restraint) leads </a:t>
            </a:r>
            <a:r>
              <a:rPr lang="en-US" sz="2900" dirty="0" smtClean="0"/>
              <a:t>to escalation of adversary information warfare</a:t>
            </a:r>
          </a:p>
          <a:p>
            <a:pPr marL="342900" indent="-342900">
              <a:buFont typeface="Arial" panose="020B0604020202020204" pitchFamily="34" charset="0"/>
              <a:buChar char="•"/>
            </a:pPr>
            <a:endParaRPr lang="en-US" sz="2900" dirty="0" smtClean="0"/>
          </a:p>
          <a:p>
            <a:pPr marL="342900" indent="-342900">
              <a:buFont typeface="Arial" panose="020B0604020202020204" pitchFamily="34" charset="0"/>
              <a:buChar char="•"/>
            </a:pPr>
            <a:r>
              <a:rPr lang="en-US" sz="2900" dirty="0" smtClean="0"/>
              <a:t>Costs must be </a:t>
            </a:r>
            <a:r>
              <a:rPr lang="en-US" sz="2900" dirty="0"/>
              <a:t>i</a:t>
            </a:r>
            <a:r>
              <a:rPr lang="en-US" sz="2900" dirty="0" smtClean="0"/>
              <a:t>mposed for the violation of international norms.</a:t>
            </a:r>
          </a:p>
          <a:p>
            <a:pPr marL="342900" indent="-342900">
              <a:buFont typeface="Arial" panose="020B0604020202020204" pitchFamily="34" charset="0"/>
              <a:buChar char="•"/>
            </a:pPr>
            <a:endParaRPr lang="en-US" sz="2900" dirty="0"/>
          </a:p>
          <a:p>
            <a:endParaRPr lang="en-US" sz="2900" dirty="0"/>
          </a:p>
          <a:p>
            <a:r>
              <a:rPr lang="en-US" dirty="0"/>
              <a:t> </a:t>
            </a:r>
          </a:p>
        </p:txBody>
      </p:sp>
      <p:sp>
        <p:nvSpPr>
          <p:cNvPr id="4" name="Rectangle 3"/>
          <p:cNvSpPr/>
          <p:nvPr/>
        </p:nvSpPr>
        <p:spPr>
          <a:xfrm>
            <a:off x="152400" y="990600"/>
            <a:ext cx="8839200" cy="1938992"/>
          </a:xfrm>
          <a:prstGeom prst="rect">
            <a:avLst/>
          </a:prstGeom>
        </p:spPr>
        <p:txBody>
          <a:bodyPr wrap="square">
            <a:spAutoFit/>
          </a:bodyPr>
          <a:lstStyle/>
          <a:p>
            <a:pPr marL="342900" lvl="0" indent="-342900">
              <a:buFont typeface="Arial" pitchFamily="34" charset="0"/>
              <a:buChar char="•"/>
            </a:pPr>
            <a:endParaRPr lang="en-US" sz="2400" dirty="0"/>
          </a:p>
          <a:p>
            <a:pPr marL="342900" lvl="0" indent="-342900">
              <a:buFont typeface="Arial" pitchFamily="34" charset="0"/>
              <a:buChar char="•"/>
            </a:pPr>
            <a:endParaRPr lang="en-US" sz="2400" dirty="0"/>
          </a:p>
          <a:p>
            <a:pPr lvl="0"/>
            <a:endParaRPr lang="en-US" sz="2400" dirty="0"/>
          </a:p>
          <a:p>
            <a:pPr marL="342900" lvl="0" indent="-342900">
              <a:buFont typeface="Arial" pitchFamily="34" charset="0"/>
              <a:buChar char="•"/>
            </a:pPr>
            <a:endParaRPr lang="en-US" sz="2400" dirty="0"/>
          </a:p>
          <a:p>
            <a:r>
              <a:rPr lang="en-US" sz="2400" dirty="0"/>
              <a:t> </a:t>
            </a:r>
          </a:p>
        </p:txBody>
      </p:sp>
      <p:sp>
        <p:nvSpPr>
          <p:cNvPr id="2" name="Slide Number Placeholder 1"/>
          <p:cNvSpPr>
            <a:spLocks noGrp="1"/>
          </p:cNvSpPr>
          <p:nvPr>
            <p:ph type="sldNum" sz="quarter" idx="12"/>
          </p:nvPr>
        </p:nvSpPr>
        <p:spPr/>
        <p:txBody>
          <a:bodyPr/>
          <a:lstStyle/>
          <a:p>
            <a:fld id="{705F50BB-62B8-4D75-B34F-29C001E19B39}" type="slidenum">
              <a:rPr lang="en-US" smtClean="0"/>
              <a:t>33</a:t>
            </a:fld>
            <a:endParaRPr lang="en-US" dirty="0"/>
          </a:p>
        </p:txBody>
      </p:sp>
    </p:spTree>
    <p:extLst>
      <p:ext uri="{BB962C8B-B14F-4D97-AF65-F5344CB8AC3E}">
        <p14:creationId xmlns:p14="http://schemas.microsoft.com/office/powerpoint/2010/main" val="4064632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914400"/>
            <a:ext cx="9067800" cy="3733800"/>
          </a:xfrm>
        </p:spPr>
        <p:txBody>
          <a:bodyPr>
            <a:normAutofit fontScale="92500" lnSpcReduction="20000"/>
          </a:bodyPr>
          <a:lstStyle/>
          <a:p>
            <a:endParaRPr lang="en-US" sz="2800" b="1" dirty="0" smtClean="0"/>
          </a:p>
          <a:p>
            <a:endParaRPr lang="en-US" sz="2800" b="1" dirty="0"/>
          </a:p>
          <a:p>
            <a:endParaRPr lang="en-US" sz="2800" b="1" dirty="0" smtClean="0"/>
          </a:p>
          <a:p>
            <a:endParaRPr lang="en-US" sz="2800" b="1" dirty="0"/>
          </a:p>
          <a:p>
            <a:r>
              <a:rPr lang="en-US" sz="2800" b="1" dirty="0" smtClean="0"/>
              <a:t>How </a:t>
            </a:r>
            <a:r>
              <a:rPr lang="en-US" sz="2800" b="1" dirty="0"/>
              <a:t>to Fight During Peacetime</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The </a:t>
            </a:r>
            <a:r>
              <a:rPr lang="en-US" sz="2600" dirty="0"/>
              <a:t>West must adapt to this </a:t>
            </a:r>
            <a:r>
              <a:rPr lang="en-US" sz="2600" b="1" u="sng" dirty="0"/>
              <a:t>era of persistent confrontation </a:t>
            </a:r>
            <a:r>
              <a:rPr lang="en-US" sz="2600" dirty="0" smtClean="0"/>
              <a:t>via </a:t>
            </a:r>
            <a:r>
              <a:rPr lang="en-US" sz="2600" dirty="0"/>
              <a:t>cyberspace</a:t>
            </a:r>
            <a:r>
              <a:rPr lang="en-US" sz="2600" dirty="0" smtClean="0"/>
              <a:t>.</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The West must develop overt counter narratives to expose adversary hypocrisy.</a:t>
            </a:r>
          </a:p>
          <a:p>
            <a:endParaRPr lang="en-US" sz="2600" dirty="0" smtClean="0"/>
          </a:p>
          <a:p>
            <a:pPr marL="342900" indent="-342900">
              <a:buFont typeface="Arial" panose="020B0604020202020204" pitchFamily="34" charset="0"/>
              <a:buChar char="•"/>
            </a:pPr>
            <a:endParaRPr lang="en-US" sz="2600" dirty="0"/>
          </a:p>
          <a:p>
            <a:endParaRPr lang="en-US" sz="2600" dirty="0"/>
          </a:p>
          <a:p>
            <a:pPr marL="342900" indent="-342900">
              <a:buFont typeface="Arial" panose="020B0604020202020204" pitchFamily="34" charset="0"/>
              <a:buChar char="•"/>
            </a:pPr>
            <a:endParaRPr lang="en-US" dirty="0"/>
          </a:p>
        </p:txBody>
      </p:sp>
      <p:sp>
        <p:nvSpPr>
          <p:cNvPr id="4" name="Rectangle 3"/>
          <p:cNvSpPr/>
          <p:nvPr/>
        </p:nvSpPr>
        <p:spPr>
          <a:xfrm>
            <a:off x="152400" y="990600"/>
            <a:ext cx="8839200" cy="1938992"/>
          </a:xfrm>
          <a:prstGeom prst="rect">
            <a:avLst/>
          </a:prstGeom>
        </p:spPr>
        <p:txBody>
          <a:bodyPr wrap="square">
            <a:spAutoFit/>
          </a:bodyPr>
          <a:lstStyle/>
          <a:p>
            <a:pPr marL="342900" lvl="0" indent="-342900">
              <a:buFont typeface="Arial" pitchFamily="34" charset="0"/>
              <a:buChar char="•"/>
            </a:pPr>
            <a:endParaRPr lang="en-US" sz="2400" dirty="0"/>
          </a:p>
          <a:p>
            <a:pPr marL="342900" lvl="0" indent="-342900">
              <a:buFont typeface="Arial" pitchFamily="34" charset="0"/>
              <a:buChar char="•"/>
            </a:pPr>
            <a:endParaRPr lang="en-US" sz="2400" dirty="0" smtClean="0"/>
          </a:p>
          <a:p>
            <a:pPr lvl="0"/>
            <a:endParaRPr lang="en-US" sz="2400" dirty="0"/>
          </a:p>
          <a:p>
            <a:pPr marL="342900" lvl="0" indent="-342900">
              <a:buFont typeface="Arial" pitchFamily="34" charset="0"/>
              <a:buChar char="•"/>
            </a:pPr>
            <a:endParaRPr lang="en-US" sz="2400" dirty="0"/>
          </a:p>
          <a:p>
            <a:r>
              <a:rPr lang="en-US" sz="2400" dirty="0"/>
              <a:t> </a:t>
            </a:r>
          </a:p>
        </p:txBody>
      </p:sp>
      <p:sp>
        <p:nvSpPr>
          <p:cNvPr id="2" name="Slide Number Placeholder 1"/>
          <p:cNvSpPr>
            <a:spLocks noGrp="1"/>
          </p:cNvSpPr>
          <p:nvPr>
            <p:ph type="sldNum" sz="quarter" idx="12"/>
          </p:nvPr>
        </p:nvSpPr>
        <p:spPr/>
        <p:txBody>
          <a:bodyPr/>
          <a:lstStyle/>
          <a:p>
            <a:fld id="{705F50BB-62B8-4D75-B34F-29C001E19B39}" type="slidenum">
              <a:rPr lang="en-US" smtClean="0"/>
              <a:t>34</a:t>
            </a:fld>
            <a:endParaRPr lang="en-US" dirty="0"/>
          </a:p>
        </p:txBody>
      </p:sp>
    </p:spTree>
    <p:extLst>
      <p:ext uri="{BB962C8B-B14F-4D97-AF65-F5344CB8AC3E}">
        <p14:creationId xmlns:p14="http://schemas.microsoft.com/office/powerpoint/2010/main" val="272292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
            </a:r>
            <a:br>
              <a:rPr lang="en-US" sz="3200" dirty="0" smtClean="0"/>
            </a:br>
            <a:endParaRPr lang="en-US" sz="2400" dirty="0"/>
          </a:p>
        </p:txBody>
      </p:sp>
      <p:sp>
        <p:nvSpPr>
          <p:cNvPr id="5" name="Subtitle 4"/>
          <p:cNvSpPr>
            <a:spLocks noGrp="1"/>
          </p:cNvSpPr>
          <p:nvPr>
            <p:ph type="subTitle" idx="1"/>
          </p:nvPr>
        </p:nvSpPr>
        <p:spPr>
          <a:xfrm>
            <a:off x="304800" y="228600"/>
            <a:ext cx="8686800" cy="4876800"/>
          </a:xfrm>
        </p:spPr>
        <p:txBody>
          <a:bodyPr>
            <a:normAutofit/>
          </a:bodyPr>
          <a:lstStyle/>
          <a:p>
            <a:r>
              <a:rPr lang="en-US" sz="2800" b="1" dirty="0" smtClean="0"/>
              <a:t>Cost imposing measures:</a:t>
            </a:r>
          </a:p>
          <a:p>
            <a:endParaRPr lang="en-US" sz="2400" b="1" dirty="0"/>
          </a:p>
          <a:p>
            <a:pPr marL="457200" indent="-457200">
              <a:buFont typeface="+mj-lt"/>
              <a:buAutoNum type="arabicPeriod"/>
            </a:pPr>
            <a:r>
              <a:rPr lang="en-US" sz="2800" dirty="0"/>
              <a:t>Economic measures </a:t>
            </a:r>
            <a:endParaRPr lang="en-US" sz="2800" dirty="0" smtClean="0"/>
          </a:p>
          <a:p>
            <a:pPr marL="457200" indent="-457200">
              <a:buFont typeface="+mj-lt"/>
              <a:buAutoNum type="arabicPeriod"/>
            </a:pPr>
            <a:r>
              <a:rPr lang="en-US" sz="2800" dirty="0" smtClean="0"/>
              <a:t>Geopolitical measures</a:t>
            </a:r>
            <a:endParaRPr lang="en-US" sz="2800" dirty="0"/>
          </a:p>
          <a:p>
            <a:pPr marL="457200" indent="-457200">
              <a:buFont typeface="+mj-lt"/>
              <a:buAutoNum type="arabicPeriod"/>
            </a:pPr>
            <a:r>
              <a:rPr lang="en-US" sz="2800" dirty="0"/>
              <a:t>Selected military </a:t>
            </a:r>
            <a:r>
              <a:rPr lang="en-US" sz="2800" dirty="0" smtClean="0"/>
              <a:t>deployment measures</a:t>
            </a:r>
          </a:p>
          <a:p>
            <a:pPr marL="457200" indent="-457200">
              <a:buFont typeface="+mj-lt"/>
              <a:buAutoNum type="arabicPeriod"/>
            </a:pPr>
            <a:endParaRPr lang="en-US" sz="2800" b="1" dirty="0"/>
          </a:p>
          <a:p>
            <a:pPr marL="457200" indent="-457200">
              <a:buFont typeface="+mj-lt"/>
              <a:buAutoNum type="arabicPeriod"/>
            </a:pPr>
            <a:endParaRPr lang="en-US" sz="2800" b="1" dirty="0" smtClean="0"/>
          </a:p>
          <a:p>
            <a:pPr marL="457200" indent="-457200">
              <a:buFont typeface="+mj-lt"/>
              <a:buAutoNum type="arabicPeriod"/>
            </a:pPr>
            <a:endParaRPr lang="en-US" sz="2800" b="1" dirty="0"/>
          </a:p>
          <a:p>
            <a:pPr marL="457200" indent="-457200">
              <a:buFont typeface="+mj-lt"/>
              <a:buAutoNum type="arabicPeriod"/>
            </a:pPr>
            <a:endParaRPr lang="en-US" sz="2800" b="1" dirty="0" smtClean="0"/>
          </a:p>
          <a:p>
            <a:endParaRPr lang="en-US" b="1" dirty="0" smtClean="0"/>
          </a:p>
        </p:txBody>
      </p:sp>
    </p:spTree>
    <p:extLst>
      <p:ext uri="{BB962C8B-B14F-4D97-AF65-F5344CB8AC3E}">
        <p14:creationId xmlns:p14="http://schemas.microsoft.com/office/powerpoint/2010/main" val="706644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
            </a:r>
            <a:br>
              <a:rPr lang="en-US" sz="3200" dirty="0" smtClean="0"/>
            </a:br>
            <a:endParaRPr lang="en-US" sz="2400" dirty="0"/>
          </a:p>
        </p:txBody>
      </p:sp>
      <p:sp>
        <p:nvSpPr>
          <p:cNvPr id="5" name="Subtitle 4"/>
          <p:cNvSpPr>
            <a:spLocks noGrp="1"/>
          </p:cNvSpPr>
          <p:nvPr>
            <p:ph type="subTitle" idx="1"/>
          </p:nvPr>
        </p:nvSpPr>
        <p:spPr>
          <a:xfrm>
            <a:off x="304800" y="796636"/>
            <a:ext cx="8686800" cy="4842164"/>
          </a:xfrm>
        </p:spPr>
        <p:txBody>
          <a:bodyPr>
            <a:normAutofit fontScale="92500" lnSpcReduction="20000"/>
          </a:bodyPr>
          <a:lstStyle/>
          <a:p>
            <a:r>
              <a:rPr lang="en-US" sz="2800" b="1" dirty="0" smtClean="0"/>
              <a:t>Cost imposing measures, specifically:</a:t>
            </a:r>
          </a:p>
          <a:p>
            <a:endParaRPr lang="en-US" sz="2400" b="1" dirty="0" smtClean="0"/>
          </a:p>
          <a:p>
            <a:r>
              <a:rPr lang="en-US" b="1" dirty="0"/>
              <a:t>Geopolitical</a:t>
            </a:r>
            <a:endParaRPr lang="en-US" dirty="0"/>
          </a:p>
          <a:p>
            <a:pPr marL="342900" indent="-342900">
              <a:buFont typeface="Arial" panose="020B0604020202020204" pitchFamily="34" charset="0"/>
              <a:buChar char="•"/>
            </a:pPr>
            <a:r>
              <a:rPr lang="en-US" dirty="0"/>
              <a:t>Provide lethal aid to Ukraine	</a:t>
            </a:r>
          </a:p>
          <a:p>
            <a:pPr marL="342900" indent="-342900">
              <a:buFont typeface="Arial" panose="020B0604020202020204" pitchFamily="34" charset="0"/>
              <a:buChar char="•"/>
            </a:pPr>
            <a:r>
              <a:rPr lang="en-US" dirty="0"/>
              <a:t>Promote liberalization in Belarus	</a:t>
            </a:r>
          </a:p>
          <a:p>
            <a:pPr marL="342900" indent="-342900">
              <a:buFont typeface="Arial" panose="020B0604020202020204" pitchFamily="34" charset="0"/>
              <a:buChar char="•"/>
            </a:pPr>
            <a:r>
              <a:rPr lang="en-US" dirty="0"/>
              <a:t>Expand ties in the South Caucasus</a:t>
            </a:r>
          </a:p>
          <a:p>
            <a:pPr marL="342900" indent="-342900">
              <a:buFont typeface="Arial" panose="020B0604020202020204" pitchFamily="34" charset="0"/>
              <a:buChar char="•"/>
            </a:pPr>
            <a:r>
              <a:rPr lang="en-US" dirty="0"/>
              <a:t>Flip Moldova	</a:t>
            </a:r>
          </a:p>
          <a:p>
            <a:r>
              <a:rPr lang="en-US" dirty="0"/>
              <a:t> </a:t>
            </a:r>
          </a:p>
          <a:p>
            <a:r>
              <a:rPr lang="en-US" b="1" dirty="0"/>
              <a:t>Ideological</a:t>
            </a:r>
            <a:endParaRPr lang="en-US" dirty="0"/>
          </a:p>
          <a:p>
            <a:pPr marL="342900" indent="-342900">
              <a:buFont typeface="Arial" panose="020B0604020202020204" pitchFamily="34" charset="0"/>
              <a:buChar char="•"/>
            </a:pPr>
            <a:r>
              <a:rPr lang="en-US" dirty="0"/>
              <a:t>Diminish faith in the Russian electoral system</a:t>
            </a:r>
          </a:p>
          <a:p>
            <a:pPr marL="342900" indent="-342900">
              <a:buFont typeface="Arial" panose="020B0604020202020204" pitchFamily="34" charset="0"/>
              <a:buChar char="•"/>
            </a:pPr>
            <a:r>
              <a:rPr lang="en-US" dirty="0"/>
              <a:t>Create perception that the regime is not pursuing the public interest</a:t>
            </a:r>
          </a:p>
          <a:p>
            <a:pPr marL="342900" indent="-342900">
              <a:buFont typeface="Arial" panose="020B0604020202020204" pitchFamily="34" charset="0"/>
              <a:buChar char="•"/>
            </a:pPr>
            <a:r>
              <a:rPr lang="en-US" dirty="0"/>
              <a:t>Encourage protests and other non-violent resistance</a:t>
            </a:r>
          </a:p>
          <a:p>
            <a:pPr marL="342900" indent="-342900">
              <a:buFont typeface="Arial" panose="020B0604020202020204" pitchFamily="34" charset="0"/>
              <a:buChar char="•"/>
            </a:pPr>
            <a:r>
              <a:rPr lang="en-US" dirty="0"/>
              <a:t>Undermine Russian image abroad</a:t>
            </a:r>
          </a:p>
          <a:p>
            <a:r>
              <a:rPr lang="en-US" dirty="0"/>
              <a:t> </a:t>
            </a:r>
          </a:p>
          <a:p>
            <a:r>
              <a:rPr lang="en-US" b="1" dirty="0"/>
              <a:t>Economic</a:t>
            </a:r>
            <a:endParaRPr lang="en-US" dirty="0"/>
          </a:p>
          <a:p>
            <a:pPr marL="342900" indent="-342900">
              <a:buFont typeface="Arial" panose="020B0604020202020204" pitchFamily="34" charset="0"/>
              <a:buChar char="•"/>
            </a:pPr>
            <a:r>
              <a:rPr lang="en-US" dirty="0"/>
              <a:t>Expand U.S. energy production</a:t>
            </a:r>
          </a:p>
          <a:p>
            <a:pPr marL="342900" indent="-342900">
              <a:buFont typeface="Arial" panose="020B0604020202020204" pitchFamily="34" charset="0"/>
              <a:buChar char="•"/>
            </a:pPr>
            <a:r>
              <a:rPr lang="en-US" dirty="0"/>
              <a:t>Increase Europe’s LNG import capacity</a:t>
            </a:r>
          </a:p>
          <a:p>
            <a:pPr marL="342900" indent="-342900">
              <a:buFont typeface="Arial" panose="020B0604020202020204" pitchFamily="34" charset="0"/>
              <a:buChar char="•"/>
            </a:pPr>
            <a:r>
              <a:rPr lang="en-US" dirty="0"/>
              <a:t>Deepen sanctions</a:t>
            </a:r>
          </a:p>
          <a:p>
            <a:pPr marL="342900" indent="-342900">
              <a:buFont typeface="Arial" panose="020B0604020202020204" pitchFamily="34" charset="0"/>
              <a:buChar char="•"/>
            </a:pPr>
            <a:r>
              <a:rPr lang="en-US" dirty="0"/>
              <a:t>Enhance Russian brain </a:t>
            </a:r>
            <a:r>
              <a:rPr lang="en-US" dirty="0" smtClean="0"/>
              <a:t>drain</a:t>
            </a:r>
            <a:endParaRPr lang="en-US" sz="2800" b="1" dirty="0"/>
          </a:p>
          <a:p>
            <a:pPr marL="457200" indent="-457200">
              <a:buFont typeface="+mj-lt"/>
              <a:buAutoNum type="arabicPeriod"/>
            </a:pPr>
            <a:endParaRPr lang="en-US" sz="2800" b="1" dirty="0" smtClean="0"/>
          </a:p>
          <a:p>
            <a:endParaRPr lang="en-US" b="1" dirty="0" smtClean="0"/>
          </a:p>
        </p:txBody>
      </p:sp>
    </p:spTree>
    <p:extLst>
      <p:ext uri="{BB962C8B-B14F-4D97-AF65-F5344CB8AC3E}">
        <p14:creationId xmlns:p14="http://schemas.microsoft.com/office/powerpoint/2010/main" val="1947390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
            </a:r>
            <a:br>
              <a:rPr lang="en-US" sz="3200" dirty="0" smtClean="0"/>
            </a:br>
            <a:endParaRPr lang="en-US" sz="2400" dirty="0"/>
          </a:p>
        </p:txBody>
      </p:sp>
      <p:sp>
        <p:nvSpPr>
          <p:cNvPr id="5" name="Subtitle 4"/>
          <p:cNvSpPr>
            <a:spLocks noGrp="1"/>
          </p:cNvSpPr>
          <p:nvPr>
            <p:ph type="subTitle" idx="1"/>
          </p:nvPr>
        </p:nvSpPr>
        <p:spPr>
          <a:xfrm>
            <a:off x="304800" y="796636"/>
            <a:ext cx="8686800" cy="4842164"/>
          </a:xfrm>
        </p:spPr>
        <p:txBody>
          <a:bodyPr>
            <a:normAutofit/>
          </a:bodyPr>
          <a:lstStyle/>
          <a:p>
            <a:r>
              <a:rPr lang="en-US" sz="2800" b="1" dirty="0" smtClean="0"/>
              <a:t>Cost imposing measures, by domain:</a:t>
            </a:r>
          </a:p>
          <a:p>
            <a:endParaRPr lang="en-US" sz="2400" b="1" dirty="0" smtClean="0"/>
          </a:p>
          <a:p>
            <a:r>
              <a:rPr lang="en-US" b="1" dirty="0" smtClean="0">
                <a:solidFill>
                  <a:schemeClr val="tx1"/>
                </a:solidFill>
              </a:rPr>
              <a:t>Air</a:t>
            </a:r>
            <a:endParaRPr lang="en-US" b="1" dirty="0">
              <a:solidFill>
                <a:schemeClr val="tx1"/>
              </a:solidFill>
            </a:endParaRPr>
          </a:p>
          <a:p>
            <a:r>
              <a:rPr lang="en-US" b="1" dirty="0" smtClean="0">
                <a:solidFill>
                  <a:schemeClr val="tx1"/>
                </a:solidFill>
              </a:rPr>
              <a:t>Space </a:t>
            </a:r>
            <a:r>
              <a:rPr lang="en-US" b="1" dirty="0">
                <a:solidFill>
                  <a:schemeClr val="tx1"/>
                </a:solidFill>
              </a:rPr>
              <a:t>and </a:t>
            </a:r>
            <a:r>
              <a:rPr lang="en-US" b="1" dirty="0" smtClean="0">
                <a:solidFill>
                  <a:schemeClr val="tx1"/>
                </a:solidFill>
              </a:rPr>
              <a:t>nuclear</a:t>
            </a:r>
            <a:endParaRPr lang="en-US" dirty="0">
              <a:solidFill>
                <a:schemeClr val="tx1"/>
              </a:solidFill>
            </a:endParaRPr>
          </a:p>
          <a:p>
            <a:r>
              <a:rPr lang="en-US" b="1" dirty="0" smtClean="0">
                <a:solidFill>
                  <a:schemeClr val="tx1"/>
                </a:solidFill>
              </a:rPr>
              <a:t>Maritime</a:t>
            </a:r>
            <a:endParaRPr lang="en-US" dirty="0">
              <a:solidFill>
                <a:schemeClr val="tx1"/>
              </a:solidFill>
            </a:endParaRPr>
          </a:p>
          <a:p>
            <a:r>
              <a:rPr lang="en-US" b="1" dirty="0" smtClean="0">
                <a:solidFill>
                  <a:schemeClr val="tx1"/>
                </a:solidFill>
              </a:rPr>
              <a:t>Land</a:t>
            </a:r>
          </a:p>
          <a:p>
            <a:r>
              <a:rPr lang="en-US" b="1" dirty="0" smtClean="0">
                <a:solidFill>
                  <a:schemeClr val="tx1"/>
                </a:solidFill>
              </a:rPr>
              <a:t>Cyber</a:t>
            </a:r>
            <a:endParaRPr lang="en-US" dirty="0">
              <a:solidFill>
                <a:schemeClr val="tx1"/>
              </a:solidFill>
            </a:endParaRPr>
          </a:p>
          <a:p>
            <a:r>
              <a:rPr lang="en-US" b="1" dirty="0">
                <a:solidFill>
                  <a:schemeClr val="tx1"/>
                </a:solidFill>
              </a:rPr>
              <a:t>Multi </a:t>
            </a:r>
            <a:r>
              <a:rPr lang="en-US" b="1" dirty="0" smtClean="0">
                <a:solidFill>
                  <a:schemeClr val="tx1"/>
                </a:solidFill>
              </a:rPr>
              <a:t>domain</a:t>
            </a:r>
            <a:endParaRPr lang="en-US" dirty="0">
              <a:solidFill>
                <a:schemeClr val="tx1"/>
              </a:solidFill>
            </a:endParaRPr>
          </a:p>
          <a:p>
            <a:r>
              <a:rPr lang="en-US" b="1" dirty="0">
                <a:solidFill>
                  <a:schemeClr val="tx1"/>
                </a:solidFill>
              </a:rPr>
              <a:t>U.S. Investments in New Capabilities to Manipulate Russian Risk </a:t>
            </a:r>
            <a:r>
              <a:rPr lang="en-US" b="1" dirty="0" smtClean="0">
                <a:solidFill>
                  <a:schemeClr val="tx1"/>
                </a:solidFill>
              </a:rPr>
              <a:t>Perceptions</a:t>
            </a:r>
          </a:p>
          <a:p>
            <a:endParaRPr lang="en-US" b="1" dirty="0">
              <a:solidFill>
                <a:schemeClr val="tx1"/>
              </a:solidFill>
            </a:endParaRPr>
          </a:p>
          <a:p>
            <a:endParaRPr lang="en-US" dirty="0" smtClean="0">
              <a:solidFill>
                <a:schemeClr val="tx1"/>
              </a:solidFill>
            </a:endParaRPr>
          </a:p>
          <a:p>
            <a:endParaRPr lang="en-US" dirty="0">
              <a:solidFill>
                <a:schemeClr val="tx1"/>
              </a:solidFill>
            </a:endParaRPr>
          </a:p>
          <a:p>
            <a:pPr marL="457200" indent="-457200">
              <a:buFont typeface="+mj-lt"/>
              <a:buAutoNum type="arabicPeriod"/>
            </a:pPr>
            <a:endParaRPr lang="en-US" sz="2800" b="1" dirty="0" smtClean="0"/>
          </a:p>
          <a:p>
            <a:endParaRPr lang="en-US" b="1" dirty="0" smtClean="0"/>
          </a:p>
        </p:txBody>
      </p:sp>
    </p:spTree>
    <p:extLst>
      <p:ext uri="{BB962C8B-B14F-4D97-AF65-F5344CB8AC3E}">
        <p14:creationId xmlns:p14="http://schemas.microsoft.com/office/powerpoint/2010/main" val="3738514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8077200" cy="1673352"/>
          </a:xfrm>
        </p:spPr>
        <p:txBody>
          <a:bodyPr>
            <a:normAutofit fontScale="90000"/>
          </a:bodyPr>
          <a:lstStyle/>
          <a:p>
            <a:pPr algn="ctr"/>
            <a:r>
              <a:rPr lang="en-US" dirty="0" smtClean="0"/>
              <a:t/>
            </a:r>
            <a:br>
              <a:rPr lang="en-US" dirty="0" smtClean="0"/>
            </a:br>
            <a:r>
              <a:rPr lang="en-US" sz="3600" i="1" dirty="0" smtClean="0">
                <a:solidFill>
                  <a:schemeClr val="tx1"/>
                </a:solidFill>
              </a:rPr>
              <a:t>‘You may not be interested in intelligent warfare, </a:t>
            </a:r>
            <a:r>
              <a:rPr lang="en-US" sz="3600" i="1" smtClean="0">
                <a:solidFill>
                  <a:schemeClr val="tx1"/>
                </a:solidFill>
              </a:rPr>
              <a:t>but intelligent </a:t>
            </a:r>
            <a:r>
              <a:rPr lang="en-US" sz="3600" i="1" dirty="0" smtClean="0">
                <a:solidFill>
                  <a:schemeClr val="tx1"/>
                </a:solidFill>
              </a:rPr>
              <a:t>warfare is interested in you!’</a:t>
            </a:r>
            <a:endParaRPr lang="en-US" sz="3600" i="1" dirty="0">
              <a:solidFill>
                <a:schemeClr val="tx1"/>
              </a:solidFill>
            </a:endParaRPr>
          </a:p>
        </p:txBody>
      </p:sp>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pic>
        <p:nvPicPr>
          <p:cNvPr id="1026" name="Picture 2" descr="\\nnee05s1\Vandeja\config\user\Vandeja_NGOS.pds\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762000"/>
            <a:ext cx="1600201" cy="20555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05F50BB-62B8-4D75-B34F-29C001E19B39}" type="slidenum">
              <a:rPr lang="en-US" smtClean="0"/>
              <a:t>38</a:t>
            </a:fld>
            <a:endParaRPr lang="en-US"/>
          </a:p>
        </p:txBody>
      </p:sp>
    </p:spTree>
    <p:extLst>
      <p:ext uri="{BB962C8B-B14F-4D97-AF65-F5344CB8AC3E}">
        <p14:creationId xmlns:p14="http://schemas.microsoft.com/office/powerpoint/2010/main" val="2003138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9048"/>
            <a:ext cx="8077200" cy="1673352"/>
          </a:xfrm>
        </p:spPr>
        <p:txBody>
          <a:bodyPr>
            <a:normAutofit/>
          </a:bodyPr>
          <a:lstStyle/>
          <a:p>
            <a:pPr algn="ctr"/>
            <a:r>
              <a:rPr lang="en-US" sz="1800" dirty="0"/>
              <a:t>James R. Van de Velde, Ph.D</a:t>
            </a:r>
            <a:r>
              <a:rPr lang="en-US" sz="1800" dirty="0" smtClean="0"/>
              <a:t>.</a:t>
            </a:r>
            <a:r>
              <a:rPr lang="en-US" sz="1800" dirty="0"/>
              <a:t/>
            </a:r>
            <a:br>
              <a:rPr lang="en-US" sz="1800" dirty="0"/>
            </a:br>
            <a:r>
              <a:rPr lang="en-US" sz="1800" dirty="0" smtClean="0">
                <a:hlinkClick r:id="rId3"/>
              </a:rPr>
              <a:t>jamesvandevelde@yahoo.com</a:t>
            </a:r>
            <a:r>
              <a:rPr lang="en-US" sz="1800" dirty="0"/>
              <a:t/>
            </a:r>
            <a:br>
              <a:rPr lang="en-US" sz="1800" dirty="0"/>
            </a:br>
            <a:endParaRPr lang="en-US" sz="1800" dirty="0"/>
          </a:p>
        </p:txBody>
      </p:sp>
      <p:sp>
        <p:nvSpPr>
          <p:cNvPr id="3" name="Slide Number Placeholder 2"/>
          <p:cNvSpPr>
            <a:spLocks noGrp="1"/>
          </p:cNvSpPr>
          <p:nvPr>
            <p:ph type="sldNum" sz="quarter" idx="12"/>
          </p:nvPr>
        </p:nvSpPr>
        <p:spPr/>
        <p:txBody>
          <a:bodyPr/>
          <a:lstStyle/>
          <a:p>
            <a:fld id="{705F50BB-62B8-4D75-B34F-29C001E19B39}" type="slidenum">
              <a:rPr lang="en-US" smtClean="0"/>
              <a:t>39</a:t>
            </a:fld>
            <a:endParaRPr lang="en-US"/>
          </a:p>
        </p:txBody>
      </p:sp>
    </p:spTree>
    <p:extLst>
      <p:ext uri="{BB962C8B-B14F-4D97-AF65-F5344CB8AC3E}">
        <p14:creationId xmlns:p14="http://schemas.microsoft.com/office/powerpoint/2010/main" val="240219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F50BB-62B8-4D75-B34F-29C001E19B39}" type="slidenum">
              <a:rPr lang="en-US" smtClean="0"/>
              <a:t>4</a:t>
            </a:fld>
            <a:endParaRPr lang="en-US" dirty="0"/>
          </a:p>
        </p:txBody>
      </p:sp>
      <p:sp>
        <p:nvSpPr>
          <p:cNvPr id="2" name="AutoShape 2" descr="Image result for Ukrainian power grid"/>
          <p:cNvSpPr>
            <a:spLocks noChangeAspect="1" noChangeArrowheads="1"/>
          </p:cNvSpPr>
          <p:nvPr/>
        </p:nvSpPr>
        <p:spPr bwMode="auto">
          <a:xfrm>
            <a:off x="155575" y="-381000"/>
            <a:ext cx="1438275" cy="80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Ukrainian power grid"/>
          <p:cNvSpPr>
            <a:spLocks noChangeAspect="1" noChangeArrowheads="1"/>
          </p:cNvSpPr>
          <p:nvPr/>
        </p:nvSpPr>
        <p:spPr bwMode="auto">
          <a:xfrm>
            <a:off x="307975" y="-228600"/>
            <a:ext cx="1438275" cy="80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579" y="3242982"/>
            <a:ext cx="7079671" cy="32340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200150"/>
            <a:ext cx="5181600" cy="29146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 y="4545375"/>
            <a:ext cx="3124200" cy="20840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9774" y="1223588"/>
            <a:ext cx="3484626" cy="1824412"/>
          </a:xfrm>
          <a:prstGeom prst="rect">
            <a:avLst/>
          </a:prstGeom>
        </p:spPr>
      </p:pic>
      <p:sp>
        <p:nvSpPr>
          <p:cNvPr id="12" name="Subtitle 2"/>
          <p:cNvSpPr txBox="1">
            <a:spLocks/>
          </p:cNvSpPr>
          <p:nvPr/>
        </p:nvSpPr>
        <p:spPr>
          <a:xfrm>
            <a:off x="533400" y="76200"/>
            <a:ext cx="8077200" cy="11430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a:r>
              <a:rPr lang="en-US" sz="2800" b="1" dirty="0">
                <a:solidFill>
                  <a:schemeClr val="tx1"/>
                </a:solidFill>
              </a:rPr>
              <a:t>Warfare </a:t>
            </a:r>
            <a:r>
              <a:rPr lang="en-US" sz="2800" b="1" dirty="0" smtClean="0">
                <a:solidFill>
                  <a:schemeClr val="tx1"/>
                </a:solidFill>
              </a:rPr>
              <a:t>in the </a:t>
            </a:r>
            <a:r>
              <a:rPr lang="en-US" sz="2800" b="1" i="1" dirty="0" smtClean="0">
                <a:solidFill>
                  <a:schemeClr val="tx1"/>
                </a:solidFill>
                <a:latin typeface="Calibri" panose="020F0502020204030204" pitchFamily="34" charset="0"/>
                <a:cs typeface="Calibri" panose="020F0502020204030204" pitchFamily="34" charset="0"/>
              </a:rPr>
              <a:t>21</a:t>
            </a:r>
            <a:r>
              <a:rPr lang="en-US" sz="2800" b="1" i="1" baseline="30000" dirty="0" smtClean="0">
                <a:solidFill>
                  <a:schemeClr val="tx1"/>
                </a:solidFill>
                <a:latin typeface="Calibri" panose="020F0502020204030204" pitchFamily="34" charset="0"/>
                <a:cs typeface="Calibri" panose="020F0502020204030204" pitchFamily="34" charset="0"/>
              </a:rPr>
              <a:t>st</a:t>
            </a:r>
            <a:r>
              <a:rPr lang="en-US" sz="2800" b="1" i="1" dirty="0" smtClean="0">
                <a:solidFill>
                  <a:schemeClr val="tx1"/>
                </a:solidFill>
              </a:rPr>
              <a:t> Century </a:t>
            </a:r>
            <a:r>
              <a:rPr lang="en-US" sz="2800" b="1" dirty="0">
                <a:solidFill>
                  <a:schemeClr val="tx1"/>
                </a:solidFill>
              </a:rPr>
              <a:t>…</a:t>
            </a:r>
            <a:endParaRPr lang="en-US" sz="2800" b="1" dirty="0"/>
          </a:p>
          <a:p>
            <a:endParaRPr lang="en-US" dirty="0"/>
          </a:p>
        </p:txBody>
      </p:sp>
    </p:spTree>
    <p:extLst>
      <p:ext uri="{BB962C8B-B14F-4D97-AF65-F5344CB8AC3E}">
        <p14:creationId xmlns:p14="http://schemas.microsoft.com/office/powerpoint/2010/main" val="299311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5</a:t>
            </a:fld>
            <a:endParaRPr lang="en-US" dirty="0"/>
          </a:p>
        </p:txBody>
      </p:sp>
      <p:pic>
        <p:nvPicPr>
          <p:cNvPr id="6" name="Picture 5" descr="VanDeVeldeChart">
            <a:hlinkClick r:id="rId3"/>
            <a:extLst>
              <a:ext uri="{FF2B5EF4-FFF2-40B4-BE49-F238E27FC236}">
                <a16:creationId xmlns:a16="http://schemas.microsoft.com/office/drawing/2014/main" id="{2D68B5C2-3475-4ADE-947C-360DE40539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1085" y="214947"/>
            <a:ext cx="6558915" cy="6124893"/>
          </a:xfrm>
          <a:prstGeom prst="rect">
            <a:avLst/>
          </a:prstGeom>
          <a:noFill/>
          <a:ln>
            <a:noFill/>
          </a:ln>
        </p:spPr>
      </p:pic>
      <p:sp>
        <p:nvSpPr>
          <p:cNvPr id="4" name="TextBox 3">
            <a:extLst>
              <a:ext uri="{FF2B5EF4-FFF2-40B4-BE49-F238E27FC236}">
                <a16:creationId xmlns:a16="http://schemas.microsoft.com/office/drawing/2014/main" id="{0E9481F0-9242-4F64-A430-9CD23D3C11DB}"/>
              </a:ext>
            </a:extLst>
          </p:cNvPr>
          <p:cNvSpPr txBox="1"/>
          <p:nvPr/>
        </p:nvSpPr>
        <p:spPr>
          <a:xfrm>
            <a:off x="609600" y="6366748"/>
            <a:ext cx="7781041" cy="369332"/>
          </a:xfrm>
          <a:prstGeom prst="rect">
            <a:avLst/>
          </a:prstGeom>
          <a:noFill/>
        </p:spPr>
        <p:txBody>
          <a:bodyPr wrap="none" rtlCol="0">
            <a:spAutoFit/>
          </a:bodyPr>
          <a:lstStyle/>
          <a:p>
            <a:r>
              <a:rPr lang="en-US" dirty="0"/>
              <a:t>(Joint Publication 3-0, United States Joint Chiefs of Staff, August 11, 2011, p. V-6)</a:t>
            </a:r>
          </a:p>
        </p:txBody>
      </p:sp>
    </p:spTree>
    <p:extLst>
      <p:ext uri="{BB962C8B-B14F-4D97-AF65-F5344CB8AC3E}">
        <p14:creationId xmlns:p14="http://schemas.microsoft.com/office/powerpoint/2010/main" val="6439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
            </a:r>
            <a:br>
              <a:rPr lang="en-US" sz="3200" dirty="0" smtClean="0"/>
            </a:br>
            <a:endParaRPr lang="en-US" sz="2400" dirty="0"/>
          </a:p>
        </p:txBody>
      </p:sp>
      <p:sp>
        <p:nvSpPr>
          <p:cNvPr id="5" name="Subtitle 4"/>
          <p:cNvSpPr>
            <a:spLocks noGrp="1"/>
          </p:cNvSpPr>
          <p:nvPr>
            <p:ph type="subTitle" idx="1"/>
          </p:nvPr>
        </p:nvSpPr>
        <p:spPr>
          <a:xfrm>
            <a:off x="304800" y="228600"/>
            <a:ext cx="5029200" cy="4648200"/>
          </a:xfrm>
        </p:spPr>
        <p:txBody>
          <a:bodyPr>
            <a:normAutofit fontScale="85000" lnSpcReduction="20000"/>
          </a:bodyPr>
          <a:lstStyle/>
          <a:p>
            <a:endParaRPr lang="en-US" sz="2800" b="1" dirty="0" smtClean="0"/>
          </a:p>
          <a:p>
            <a:r>
              <a:rPr lang="en-US" sz="2800" b="1" dirty="0" smtClean="0"/>
              <a:t>The New Warfare:</a:t>
            </a:r>
          </a:p>
          <a:p>
            <a:endParaRPr lang="en-US" b="1" dirty="0"/>
          </a:p>
          <a:p>
            <a:r>
              <a:rPr lang="en-US" sz="2400" dirty="0" smtClean="0"/>
              <a:t>Strategic Coercion</a:t>
            </a:r>
          </a:p>
          <a:p>
            <a:r>
              <a:rPr lang="en-US" sz="2400" dirty="0" smtClean="0"/>
              <a:t>The Grey Zone</a:t>
            </a:r>
          </a:p>
          <a:p>
            <a:r>
              <a:rPr lang="en-US" sz="2400" dirty="0" smtClean="0"/>
              <a:t>Soft Power 2.0</a:t>
            </a:r>
          </a:p>
          <a:p>
            <a:r>
              <a:rPr lang="en-US" sz="2400" dirty="0"/>
              <a:t>Information Confrontation</a:t>
            </a:r>
          </a:p>
          <a:p>
            <a:r>
              <a:rPr lang="en-US" sz="2400" dirty="0"/>
              <a:t>Coercive Gradualism</a:t>
            </a:r>
          </a:p>
          <a:p>
            <a:r>
              <a:rPr lang="en-US" sz="2400" dirty="0" smtClean="0"/>
              <a:t>Weaponized Information</a:t>
            </a:r>
          </a:p>
          <a:p>
            <a:r>
              <a:rPr lang="en-US" sz="2400" dirty="0" smtClean="0"/>
              <a:t>Influence Operations</a:t>
            </a:r>
          </a:p>
          <a:p>
            <a:r>
              <a:rPr lang="en-US" sz="2400" dirty="0" smtClean="0"/>
              <a:t>Information Operations</a:t>
            </a:r>
          </a:p>
          <a:p>
            <a:r>
              <a:rPr lang="en-US" sz="2400" dirty="0" smtClean="0"/>
              <a:t>Information Warfare</a:t>
            </a:r>
          </a:p>
          <a:p>
            <a:r>
              <a:rPr lang="en-US" sz="2400" dirty="0" smtClean="0"/>
              <a:t>Intelligent </a:t>
            </a:r>
            <a:r>
              <a:rPr lang="en-US" sz="2400" dirty="0"/>
              <a:t>W</a:t>
            </a:r>
            <a:r>
              <a:rPr lang="en-US" sz="2400" dirty="0" smtClean="0"/>
              <a:t>arfare</a:t>
            </a:r>
          </a:p>
          <a:p>
            <a:r>
              <a:rPr lang="en-US" sz="2400" dirty="0" smtClean="0"/>
              <a:t>Social-cyber attack</a:t>
            </a:r>
          </a:p>
          <a:p>
            <a:r>
              <a:rPr lang="en-US" sz="2400" dirty="0" smtClean="0"/>
              <a:t>Great Power Competition</a:t>
            </a:r>
          </a:p>
          <a:p>
            <a:r>
              <a:rPr lang="en-US" sz="2400" dirty="0" smtClean="0"/>
              <a:t>‘Little Green Men’ </a:t>
            </a:r>
          </a:p>
          <a:p>
            <a:r>
              <a:rPr lang="en-US" sz="2400" dirty="0" smtClean="0"/>
              <a:t>Operations ‘</a:t>
            </a:r>
            <a:r>
              <a:rPr lang="en-US" sz="2400" i="1" dirty="0" smtClean="0"/>
              <a:t>Below the Level of Armed </a:t>
            </a:r>
            <a:r>
              <a:rPr lang="en-US" sz="2400" i="1" dirty="0"/>
              <a:t>C</a:t>
            </a:r>
            <a:r>
              <a:rPr lang="en-US" sz="2400" i="1" dirty="0" smtClean="0"/>
              <a:t>onflict</a:t>
            </a:r>
            <a:r>
              <a:rPr lang="en-US" sz="2400" dirty="0" smtClean="0"/>
              <a:t>’</a:t>
            </a:r>
            <a:endParaRPr lang="en-US" sz="2400" dirty="0"/>
          </a:p>
        </p:txBody>
      </p:sp>
      <p:sp>
        <p:nvSpPr>
          <p:cNvPr id="2" name="Rectangle 1"/>
          <p:cNvSpPr/>
          <p:nvPr/>
        </p:nvSpPr>
        <p:spPr>
          <a:xfrm>
            <a:off x="4113953" y="2514600"/>
            <a:ext cx="610447" cy="646331"/>
          </a:xfrm>
          <a:prstGeom prst="rect">
            <a:avLst/>
          </a:prstGeom>
        </p:spPr>
        <p:txBody>
          <a:bodyPr wrap="square">
            <a:spAutoFit/>
          </a:bodyPr>
          <a:lstStyle/>
          <a:p>
            <a:pPr algn="ctr"/>
            <a:r>
              <a:rPr lang="en-US" sz="3600" b="1" dirty="0"/>
              <a:t>=</a:t>
            </a:r>
            <a:endParaRPr lang="en-US" sz="1200" b="1" dirty="0"/>
          </a:p>
        </p:txBody>
      </p:sp>
      <p:sp>
        <p:nvSpPr>
          <p:cNvPr id="3" name="Rectangle 2"/>
          <p:cNvSpPr/>
          <p:nvPr/>
        </p:nvSpPr>
        <p:spPr>
          <a:xfrm>
            <a:off x="5181600" y="2606932"/>
            <a:ext cx="3002169" cy="461665"/>
          </a:xfrm>
          <a:prstGeom prst="rect">
            <a:avLst/>
          </a:prstGeom>
        </p:spPr>
        <p:txBody>
          <a:bodyPr wrap="none">
            <a:spAutoFit/>
          </a:bodyPr>
          <a:lstStyle/>
          <a:p>
            <a:pPr algn="r"/>
            <a:r>
              <a:rPr lang="en-US" sz="2400" b="1" i="1" dirty="0"/>
              <a:t>Warfare In Peacetime</a:t>
            </a:r>
          </a:p>
        </p:txBody>
      </p:sp>
    </p:spTree>
    <p:extLst>
      <p:ext uri="{BB962C8B-B14F-4D97-AF65-F5344CB8AC3E}">
        <p14:creationId xmlns:p14="http://schemas.microsoft.com/office/powerpoint/2010/main" val="268193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
            </a:r>
            <a:br>
              <a:rPr lang="en-US" sz="3200" dirty="0" smtClean="0"/>
            </a:br>
            <a:endParaRPr lang="en-US" sz="2400" dirty="0"/>
          </a:p>
        </p:txBody>
      </p:sp>
      <p:sp>
        <p:nvSpPr>
          <p:cNvPr id="5" name="Subtitle 4"/>
          <p:cNvSpPr>
            <a:spLocks noGrp="1"/>
          </p:cNvSpPr>
          <p:nvPr>
            <p:ph type="subTitle" idx="1"/>
          </p:nvPr>
        </p:nvSpPr>
        <p:spPr>
          <a:xfrm>
            <a:off x="304800" y="228600"/>
            <a:ext cx="8458200" cy="6172200"/>
          </a:xfrm>
        </p:spPr>
        <p:txBody>
          <a:bodyPr>
            <a:normAutofit lnSpcReduction="10000"/>
          </a:bodyPr>
          <a:lstStyle/>
          <a:p>
            <a:endParaRPr lang="en-US" sz="2800" b="1" i="1" dirty="0"/>
          </a:p>
          <a:p>
            <a:endParaRPr lang="en-US" sz="2800" b="1" dirty="0" smtClean="0">
              <a:latin typeface="+mj-lt"/>
              <a:ea typeface="Calibri" panose="020F0502020204030204" pitchFamily="34" charset="0"/>
              <a:cs typeface="Times New Roman" panose="02020603050405020304" pitchFamily="18" charset="0"/>
            </a:endParaRPr>
          </a:p>
          <a:p>
            <a:endParaRPr lang="en-US" sz="2800" b="1" dirty="0">
              <a:latin typeface="+mj-lt"/>
              <a:ea typeface="Calibri" panose="020F0502020204030204" pitchFamily="34" charset="0"/>
              <a:cs typeface="Times New Roman" panose="02020603050405020304" pitchFamily="18" charset="0"/>
            </a:endParaRPr>
          </a:p>
          <a:p>
            <a:endParaRPr lang="en-US" sz="2800" b="1" dirty="0" smtClean="0">
              <a:latin typeface="+mj-lt"/>
              <a:ea typeface="Calibri" panose="020F0502020204030204" pitchFamily="34" charset="0"/>
              <a:cs typeface="Times New Roman" panose="02020603050405020304" pitchFamily="18" charset="0"/>
            </a:endParaRPr>
          </a:p>
          <a:p>
            <a:r>
              <a:rPr lang="en-US" sz="2800" b="1" dirty="0" smtClean="0">
                <a:latin typeface="+mj-lt"/>
                <a:ea typeface="Calibri" panose="020F0502020204030204" pitchFamily="34" charset="0"/>
                <a:cs typeface="Times New Roman" panose="02020603050405020304" pitchFamily="18" charset="0"/>
              </a:rPr>
              <a:t>The </a:t>
            </a:r>
            <a:r>
              <a:rPr lang="en-US" sz="2800" b="1" dirty="0">
                <a:latin typeface="+mj-lt"/>
                <a:ea typeface="Calibri" panose="020F0502020204030204" pitchFamily="34" charset="0"/>
                <a:cs typeface="Times New Roman" panose="02020603050405020304" pitchFamily="18" charset="0"/>
              </a:rPr>
              <a:t>New ‘Normal’ for </a:t>
            </a:r>
            <a:r>
              <a:rPr lang="en-US" sz="2800" b="1" dirty="0" smtClean="0">
                <a:latin typeface="+mj-lt"/>
                <a:ea typeface="Calibri" panose="020F0502020204030204" pitchFamily="34" charset="0"/>
                <a:cs typeface="Times New Roman" panose="02020603050405020304" pitchFamily="18" charset="0"/>
              </a:rPr>
              <a:t>Warfare in Peacetime:</a:t>
            </a:r>
            <a:endParaRPr lang="en-US" sz="2800" dirty="0" smtClean="0">
              <a:latin typeface="+mj-lt"/>
              <a:ea typeface="Calibri" panose="020F0502020204030204" pitchFamily="34" charset="0"/>
              <a:cs typeface="Times New Roman" panose="02020603050405020304" pitchFamily="18" charset="0"/>
            </a:endParaRPr>
          </a:p>
          <a:p>
            <a:endParaRPr lang="en-US" sz="2400" b="1" dirty="0">
              <a:latin typeface="+mj-lt"/>
              <a:ea typeface="Calibri" panose="020F0502020204030204" pitchFamily="34" charset="0"/>
              <a:cs typeface="Times New Roman" panose="02020603050405020304" pitchFamily="18" charset="0"/>
            </a:endParaRPr>
          </a:p>
          <a:p>
            <a:r>
              <a:rPr lang="en-US" sz="2200" b="1" u="sng" dirty="0" smtClean="0">
                <a:latin typeface="+mj-lt"/>
                <a:ea typeface="Calibri" panose="020F0502020204030204" pitchFamily="34" charset="0"/>
                <a:cs typeface="Times New Roman" panose="02020603050405020304" pitchFamily="18" charset="0"/>
              </a:rPr>
              <a:t>From</a:t>
            </a:r>
            <a:r>
              <a:rPr lang="en-US" sz="2200" b="1" dirty="0" smtClean="0">
                <a:latin typeface="+mj-lt"/>
                <a:ea typeface="Calibri" panose="020F0502020204030204" pitchFamily="34" charset="0"/>
                <a:cs typeface="Times New Roman" panose="02020603050405020304" pitchFamily="18" charset="0"/>
              </a:rPr>
              <a:t>				</a:t>
            </a:r>
            <a:r>
              <a:rPr lang="en-US" sz="2200" b="1" dirty="0" smtClean="0">
                <a:ea typeface="Calibri" panose="020F0502020204030204" pitchFamily="34" charset="0"/>
                <a:cs typeface="Times New Roman" panose="02020603050405020304" pitchFamily="18" charset="0"/>
                <a:sym typeface="Wingdings" panose="05000000000000000000" pitchFamily="2" charset="2"/>
              </a:rPr>
              <a:t> </a:t>
            </a:r>
            <a:r>
              <a:rPr lang="en-US" sz="2200" b="1" u="sng" dirty="0" smtClean="0">
                <a:latin typeface="+mj-lt"/>
                <a:ea typeface="Calibri" panose="020F0502020204030204" pitchFamily="34" charset="0"/>
                <a:cs typeface="Times New Roman" panose="02020603050405020304" pitchFamily="18" charset="0"/>
                <a:sym typeface="Wingdings" panose="05000000000000000000" pitchFamily="2" charset="2"/>
              </a:rPr>
              <a:t>T</a:t>
            </a:r>
            <a:r>
              <a:rPr lang="en-US" sz="2200" b="1" u="sng" dirty="0" smtClean="0">
                <a:latin typeface="+mj-lt"/>
                <a:ea typeface="Calibri" panose="020F0502020204030204" pitchFamily="34" charset="0"/>
                <a:cs typeface="Times New Roman" panose="02020603050405020304" pitchFamily="18" charset="0"/>
              </a:rPr>
              <a:t>o</a:t>
            </a:r>
          </a:p>
          <a:p>
            <a:pPr marL="171450" indent="-171450">
              <a:buFont typeface="Arial" panose="020B0604020202020204" pitchFamily="34" charset="0"/>
              <a:buChar char="•"/>
            </a:pPr>
            <a:endParaRPr lang="en-US" sz="1000" dirty="0" smtClean="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Destruction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rPr>
              <a:t>Influence</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Annihilation </a:t>
            </a:r>
            <a:r>
              <a:rPr lang="en-US" sz="2200" dirty="0">
                <a:latin typeface="+mj-lt"/>
                <a:ea typeface="Calibri" panose="020F0502020204030204" pitchFamily="34" charset="0"/>
                <a:cs typeface="Times New Roman" panose="02020603050405020304" pitchFamily="18" charset="0"/>
              </a:rPr>
              <a:t>of the </a:t>
            </a:r>
            <a:r>
              <a:rPr lang="en-US" sz="2200" dirty="0" smtClean="0">
                <a:latin typeface="+mj-lt"/>
                <a:ea typeface="Calibri" panose="020F0502020204030204" pitchFamily="34" charset="0"/>
                <a:cs typeface="Times New Roman" panose="02020603050405020304" pitchFamily="18" charset="0"/>
              </a:rPr>
              <a:t>Enemy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rPr>
              <a:t>Opponent’s Decline</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Conventional Force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a:t>
            </a:r>
            <a:r>
              <a:rPr lang="en-US" sz="2200" b="1" dirty="0" smtClean="0">
                <a:latin typeface="+mj-lt"/>
                <a:ea typeface="Calibri" panose="020F0502020204030204" pitchFamily="34" charset="0"/>
                <a:cs typeface="Times New Roman" panose="02020603050405020304" pitchFamily="18" charset="0"/>
              </a:rPr>
              <a:t>  </a:t>
            </a:r>
            <a:r>
              <a:rPr lang="en-US" sz="2200" b="1" i="1" dirty="0" smtClean="0">
                <a:latin typeface="+mj-lt"/>
                <a:ea typeface="Calibri" panose="020F0502020204030204" pitchFamily="34" charset="0"/>
                <a:cs typeface="Times New Roman" panose="02020603050405020304" pitchFamily="18" charset="0"/>
              </a:rPr>
              <a:t>‘</a:t>
            </a:r>
            <a:r>
              <a:rPr lang="en-US" sz="2200" b="1" i="1" dirty="0">
                <a:latin typeface="+mj-lt"/>
                <a:ea typeface="Calibri" panose="020F0502020204030204" pitchFamily="34" charset="0"/>
                <a:cs typeface="Times New Roman" panose="02020603050405020304" pitchFamily="18" charset="0"/>
              </a:rPr>
              <a:t>Whole-of-Government’ </a:t>
            </a:r>
            <a:r>
              <a:rPr lang="en-US" sz="2200" b="1" i="1" dirty="0" smtClean="0">
                <a:latin typeface="+mj-lt"/>
                <a:ea typeface="Calibri" panose="020F0502020204030204" pitchFamily="34" charset="0"/>
                <a:cs typeface="Times New Roman" panose="02020603050405020304" pitchFamily="18" charset="0"/>
              </a:rPr>
              <a:t>Forces</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Battleground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rPr>
              <a:t>Information Warfare</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Direct Conflict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rPr>
              <a:t>Indirect </a:t>
            </a:r>
            <a:r>
              <a:rPr lang="en-US" sz="2200" b="1" i="1" dirty="0">
                <a:latin typeface="+mj-lt"/>
                <a:ea typeface="Calibri" panose="020F0502020204030204" pitchFamily="34" charset="0"/>
                <a:cs typeface="Times New Roman" panose="02020603050405020304" pitchFamily="18" charset="0"/>
              </a:rPr>
              <a:t>War</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War </a:t>
            </a:r>
            <a:r>
              <a:rPr lang="en-US" sz="2200" dirty="0">
                <a:latin typeface="+mj-lt"/>
                <a:ea typeface="Calibri" panose="020F0502020204030204" pitchFamily="34" charset="0"/>
                <a:cs typeface="Times New Roman" panose="02020603050405020304" pitchFamily="18" charset="0"/>
              </a:rPr>
              <a:t>in the Physical </a:t>
            </a:r>
            <a:r>
              <a:rPr lang="en-US" sz="2200" dirty="0" smtClean="0">
                <a:latin typeface="+mj-lt"/>
                <a:ea typeface="Calibri" panose="020F0502020204030204" pitchFamily="34" charset="0"/>
                <a:cs typeface="Times New Roman" panose="02020603050405020304" pitchFamily="18" charset="0"/>
              </a:rPr>
              <a:t>World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rPr>
              <a:t>War via Cyberspace</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Symmetric </a:t>
            </a:r>
            <a:r>
              <a:rPr lang="en-US" sz="2200" dirty="0">
                <a:latin typeface="+mj-lt"/>
                <a:ea typeface="Calibri" panose="020F0502020204030204" pitchFamily="34" charset="0"/>
                <a:cs typeface="Times New Roman" panose="02020603050405020304" pitchFamily="18" charset="0"/>
              </a:rPr>
              <a:t>Warfare                </a:t>
            </a:r>
            <a:r>
              <a:rPr lang="en-US" sz="2200" dirty="0" smtClean="0">
                <a:latin typeface="+mj-lt"/>
                <a:ea typeface="Calibri" panose="020F0502020204030204" pitchFamily="34" charset="0"/>
                <a:cs typeface="Times New Roman" panose="02020603050405020304" pitchFamily="18" charset="0"/>
              </a:rPr>
              <a:t>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a:t>
            </a:r>
            <a:r>
              <a:rPr lang="en-US" sz="2200" b="1" dirty="0" smtClean="0">
                <a:latin typeface="+mj-lt"/>
                <a:ea typeface="Calibri" panose="020F0502020204030204" pitchFamily="34" charset="0"/>
                <a:cs typeface="Times New Roman" panose="02020603050405020304" pitchFamily="18" charset="0"/>
              </a:rPr>
              <a:t>  </a:t>
            </a:r>
            <a:r>
              <a:rPr lang="en-US" sz="2200" b="1" i="1" dirty="0" smtClean="0">
                <a:latin typeface="+mj-lt"/>
                <a:ea typeface="Calibri" panose="020F0502020204030204" pitchFamily="34" charset="0"/>
                <a:cs typeface="Times New Roman" panose="02020603050405020304" pitchFamily="18" charset="0"/>
              </a:rPr>
              <a:t>Asymmetric Warfare</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War </a:t>
            </a:r>
            <a:r>
              <a:rPr lang="en-US" sz="2200" dirty="0">
                <a:latin typeface="+mj-lt"/>
                <a:ea typeface="Calibri" panose="020F0502020204030204" pitchFamily="34" charset="0"/>
                <a:cs typeface="Times New Roman" panose="02020603050405020304" pitchFamily="18" charset="0"/>
              </a:rPr>
              <a:t>in a Finite Period             </a:t>
            </a:r>
            <a:r>
              <a:rPr lang="en-US" sz="2200" dirty="0" smtClean="0">
                <a:latin typeface="+mj-lt"/>
                <a:ea typeface="Calibri" panose="020F0502020204030204" pitchFamily="34" charset="0"/>
                <a:cs typeface="Times New Roman" panose="02020603050405020304" pitchFamily="18" charset="0"/>
              </a:rPr>
              <a:t>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rPr>
              <a:t>Constant Contact</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War </a:t>
            </a:r>
            <a:r>
              <a:rPr lang="en-US" sz="2200" dirty="0">
                <a:latin typeface="+mj-lt"/>
                <a:ea typeface="Calibri" panose="020F0502020204030204" pitchFamily="34" charset="0"/>
                <a:cs typeface="Times New Roman" panose="02020603050405020304" pitchFamily="18" charset="0"/>
              </a:rPr>
              <a:t>over Territory                </a:t>
            </a:r>
            <a:r>
              <a:rPr lang="en-US" sz="2200" dirty="0" smtClean="0">
                <a:latin typeface="+mj-lt"/>
                <a:ea typeface="Calibri" panose="020F0502020204030204" pitchFamily="34" charset="0"/>
                <a:cs typeface="Times New Roman" panose="02020603050405020304" pitchFamily="18" charset="0"/>
              </a:rPr>
              <a:t>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rPr>
              <a:t>Struggle </a:t>
            </a:r>
            <a:r>
              <a:rPr lang="en-US" sz="2200" b="1" i="1" dirty="0">
                <a:latin typeface="+mj-lt"/>
                <a:ea typeface="Calibri" panose="020F0502020204030204" pitchFamily="34" charset="0"/>
                <a:cs typeface="Times New Roman" panose="02020603050405020304" pitchFamily="18" charset="0"/>
              </a:rPr>
              <a:t>over Narratives</a:t>
            </a:r>
          </a:p>
          <a:p>
            <a:pPr marL="342900" indent="-342900">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Declarations </a:t>
            </a:r>
            <a:r>
              <a:rPr lang="en-US" sz="2200" dirty="0">
                <a:latin typeface="+mj-lt"/>
                <a:ea typeface="Calibri" panose="020F0502020204030204" pitchFamily="34" charset="0"/>
                <a:cs typeface="Times New Roman" panose="02020603050405020304" pitchFamily="18" charset="0"/>
              </a:rPr>
              <a:t>of </a:t>
            </a:r>
            <a:r>
              <a:rPr lang="en-US" sz="2200" dirty="0" smtClean="0">
                <a:latin typeface="+mj-lt"/>
                <a:ea typeface="Calibri" panose="020F0502020204030204" pitchFamily="34" charset="0"/>
                <a:cs typeface="Times New Roman" panose="02020603050405020304" pitchFamily="18" charset="0"/>
              </a:rPr>
              <a:t>War              	</a:t>
            </a:r>
            <a:r>
              <a:rPr lang="en-US" sz="2200" b="1" dirty="0" smtClean="0">
                <a:latin typeface="+mj-lt"/>
                <a:ea typeface="Calibri" panose="020F0502020204030204" pitchFamily="34" charset="0"/>
                <a:cs typeface="Times New Roman" panose="02020603050405020304" pitchFamily="18" charset="0"/>
                <a:sym typeface="Wingdings" panose="05000000000000000000" pitchFamily="2" charset="2"/>
              </a:rPr>
              <a:t>  </a:t>
            </a:r>
            <a:r>
              <a:rPr lang="en-US" sz="2200" b="1" i="1" dirty="0" smtClean="0">
                <a:latin typeface="+mj-lt"/>
                <a:ea typeface="Calibri" panose="020F0502020204030204" pitchFamily="34" charset="0"/>
                <a:cs typeface="Times New Roman" panose="02020603050405020304" pitchFamily="18" charset="0"/>
                <a:sym typeface="Wingdings" panose="05000000000000000000" pitchFamily="2" charset="2"/>
              </a:rPr>
              <a:t>Operations ‘below the level of 						armed conflict</a:t>
            </a:r>
            <a:r>
              <a:rPr lang="en-US" sz="2200" b="1" i="1" dirty="0" smtClean="0">
                <a:latin typeface="+mj-lt"/>
                <a:ea typeface="Calibri" panose="020F0502020204030204" pitchFamily="34" charset="0"/>
                <a:cs typeface="Times New Roman" panose="02020603050405020304" pitchFamily="18" charset="0"/>
              </a:rPr>
              <a:t>’</a:t>
            </a:r>
            <a:endParaRPr lang="en-US" sz="2200" b="1" i="1" dirty="0" smtClean="0">
              <a:latin typeface="+mj-lt"/>
            </a:endParaRPr>
          </a:p>
          <a:p>
            <a:endParaRPr lang="en-US" sz="2800" b="1" i="1" dirty="0"/>
          </a:p>
          <a:p>
            <a:endParaRPr lang="en-US" sz="2800" b="1" i="1" dirty="0" smtClean="0"/>
          </a:p>
          <a:p>
            <a:endParaRPr lang="en-US" sz="2800" b="1" i="1" dirty="0" smtClean="0"/>
          </a:p>
          <a:p>
            <a:endParaRPr lang="en-US" sz="2800" b="1" i="1" dirty="0" smtClean="0"/>
          </a:p>
        </p:txBody>
      </p:sp>
    </p:spTree>
    <p:extLst>
      <p:ext uri="{BB962C8B-B14F-4D97-AF65-F5344CB8AC3E}">
        <p14:creationId xmlns:p14="http://schemas.microsoft.com/office/powerpoint/2010/main" val="110714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77200" cy="2286000"/>
          </a:xfrm>
        </p:spPr>
        <p:txBody>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8</a:t>
            </a:fld>
            <a:endParaRPr lang="en-US"/>
          </a:p>
        </p:txBody>
      </p:sp>
      <p:sp>
        <p:nvSpPr>
          <p:cNvPr id="4" name="Subtitle 4"/>
          <p:cNvSpPr txBox="1">
            <a:spLocks/>
          </p:cNvSpPr>
          <p:nvPr/>
        </p:nvSpPr>
        <p:spPr>
          <a:xfrm>
            <a:off x="304800" y="228600"/>
            <a:ext cx="8458200" cy="4876800"/>
          </a:xfrm>
          <a:prstGeom prst="rect">
            <a:avLst/>
          </a:prstGeom>
        </p:spPr>
        <p:txBody>
          <a:bodyPr vert="horz" lIns="118872" tIns="0" rIns="45720" bIns="0" rtlCol="0" anchor="b">
            <a:normAutofit fontScale="92500" lnSpcReduction="20000"/>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endParaRPr lang="en-US" sz="2800" b="1" dirty="0" smtClean="0"/>
          </a:p>
          <a:p>
            <a:endParaRPr lang="en-US" sz="2800" b="1" dirty="0"/>
          </a:p>
          <a:p>
            <a:endParaRPr lang="en-US" sz="2800" b="1" dirty="0" smtClean="0"/>
          </a:p>
          <a:p>
            <a:endParaRPr lang="en-US" sz="2800" b="1" dirty="0"/>
          </a:p>
          <a:p>
            <a:endParaRPr lang="en-US" sz="2800" b="1" dirty="0" smtClean="0"/>
          </a:p>
          <a:p>
            <a:endParaRPr lang="en-US" sz="2800" b="1" dirty="0"/>
          </a:p>
          <a:p>
            <a:endParaRPr lang="en-US" sz="2800" b="1" dirty="0" smtClean="0"/>
          </a:p>
          <a:p>
            <a:r>
              <a:rPr lang="en-US" sz="2800" b="1" dirty="0" smtClean="0"/>
              <a:t>China</a:t>
            </a:r>
          </a:p>
          <a:p>
            <a:r>
              <a:rPr lang="en-US" sz="2800" b="1" dirty="0" smtClean="0"/>
              <a:t>Russia</a:t>
            </a:r>
          </a:p>
          <a:p>
            <a:r>
              <a:rPr lang="en-US" sz="2800" b="1" dirty="0" smtClean="0"/>
              <a:t>Iran</a:t>
            </a:r>
          </a:p>
          <a:p>
            <a:r>
              <a:rPr lang="en-US" sz="2800" b="1" dirty="0" smtClean="0"/>
              <a:t>North Korea</a:t>
            </a:r>
          </a:p>
          <a:p>
            <a:endParaRPr lang="en-US" b="1" dirty="0" smtClean="0"/>
          </a:p>
          <a:p>
            <a:pPr algn="ctr"/>
            <a:r>
              <a:rPr lang="en-US" sz="2800" b="1" dirty="0" smtClean="0"/>
              <a:t>all engage in</a:t>
            </a:r>
          </a:p>
          <a:p>
            <a:pPr algn="ctr"/>
            <a:endParaRPr lang="en-US" sz="4400" b="1" i="1" dirty="0"/>
          </a:p>
          <a:p>
            <a:pPr algn="r"/>
            <a:r>
              <a:rPr lang="en-US" sz="2800" b="1" i="1" dirty="0" smtClean="0"/>
              <a:t>Warfare In Peacetime</a:t>
            </a:r>
          </a:p>
          <a:p>
            <a:pPr algn="r"/>
            <a:endParaRPr lang="en-US" sz="2800" b="1" i="1" dirty="0" smtClean="0"/>
          </a:p>
          <a:p>
            <a:pPr algn="r"/>
            <a:endParaRPr lang="en-US" sz="2800" b="1" i="1" dirty="0" smtClean="0"/>
          </a:p>
          <a:p>
            <a:pPr algn="r"/>
            <a:endParaRPr lang="en-US" sz="2800" b="1" i="1" dirty="0" smtClean="0"/>
          </a:p>
        </p:txBody>
      </p:sp>
    </p:spTree>
    <p:extLst>
      <p:ext uri="{BB962C8B-B14F-4D97-AF65-F5344CB8AC3E}">
        <p14:creationId xmlns:p14="http://schemas.microsoft.com/office/powerpoint/2010/main" val="341106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60897" y="4652510"/>
            <a:ext cx="412973" cy="224290"/>
          </a:xfrm>
        </p:spPr>
        <p:txBody>
          <a:bodyPr>
            <a:normAutofit fontScale="85000" lnSpcReduction="20000"/>
          </a:bodyPr>
          <a:lstStyle/>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705F50BB-62B8-4D75-B34F-29C001E19B39}" type="slidenum">
              <a:rPr lang="en-US" smtClean="0"/>
              <a:t>9</a:t>
            </a:fld>
            <a:endParaRPr lang="en-US"/>
          </a:p>
        </p:txBody>
      </p:sp>
      <p:sp>
        <p:nvSpPr>
          <p:cNvPr id="4" name="Subtitle 4"/>
          <p:cNvSpPr txBox="1">
            <a:spLocks/>
          </p:cNvSpPr>
          <p:nvPr/>
        </p:nvSpPr>
        <p:spPr>
          <a:xfrm>
            <a:off x="304800" y="533400"/>
            <a:ext cx="8458200" cy="4572000"/>
          </a:xfrm>
          <a:prstGeom prst="rect">
            <a:avLst/>
          </a:prstGeom>
        </p:spPr>
        <p:txBody>
          <a:bodyPr vert="horz" lIns="118872" tIns="0" rIns="45720" bIns="0" rtlCol="0" anchor="b">
            <a:normAutofit fontScale="70000" lnSpcReduction="20000"/>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endParaRPr lang="en-US" sz="2800" b="1" dirty="0" smtClean="0"/>
          </a:p>
          <a:p>
            <a:endParaRPr lang="en-US" sz="2800" b="1" dirty="0"/>
          </a:p>
          <a:p>
            <a:endParaRPr lang="en-US" sz="2800" b="1" dirty="0" smtClean="0"/>
          </a:p>
          <a:p>
            <a:endParaRPr lang="en-US" sz="2800" b="1" dirty="0"/>
          </a:p>
          <a:p>
            <a:r>
              <a:rPr lang="en-US" sz="4200" b="1" dirty="0" smtClean="0"/>
              <a:t>China  </a:t>
            </a:r>
          </a:p>
          <a:p>
            <a:endParaRPr lang="en-US" sz="4200" b="1" dirty="0" smtClean="0"/>
          </a:p>
          <a:p>
            <a:endParaRPr lang="en-US" sz="4200" b="1" dirty="0" smtClean="0"/>
          </a:p>
          <a:p>
            <a:r>
              <a:rPr lang="en-US" sz="4200" b="1" dirty="0" smtClean="0"/>
              <a:t>		Russia</a:t>
            </a:r>
          </a:p>
          <a:p>
            <a:endParaRPr lang="en-US" sz="4200" b="1" dirty="0"/>
          </a:p>
          <a:p>
            <a:endParaRPr lang="en-US" sz="4200" b="1" dirty="0" smtClean="0"/>
          </a:p>
          <a:p>
            <a:r>
              <a:rPr lang="en-US" sz="4200" b="1" dirty="0" smtClean="0"/>
              <a:t>				Iran</a:t>
            </a:r>
          </a:p>
          <a:p>
            <a:endParaRPr lang="en-US" sz="4200" b="1" dirty="0" smtClean="0"/>
          </a:p>
          <a:p>
            <a:endParaRPr lang="en-US" sz="4200" b="1" dirty="0" smtClean="0"/>
          </a:p>
          <a:p>
            <a:r>
              <a:rPr lang="en-US" sz="4200" b="1" dirty="0" smtClean="0"/>
              <a:t>						North Korea</a:t>
            </a:r>
            <a:endParaRPr lang="en-US" b="1" dirty="0" smtClean="0"/>
          </a:p>
          <a:p>
            <a:endParaRPr lang="en-US" b="1" dirty="0"/>
          </a:p>
          <a:p>
            <a:pPr algn="r"/>
            <a:endParaRPr lang="en-US" sz="2800" b="1" i="1" dirty="0" smtClean="0"/>
          </a:p>
          <a:p>
            <a:pPr algn="r"/>
            <a:endParaRPr lang="en-US" sz="2800" b="1" i="1" dirty="0" smtClean="0"/>
          </a:p>
        </p:txBody>
      </p:sp>
    </p:spTree>
    <p:extLst>
      <p:ext uri="{BB962C8B-B14F-4D97-AF65-F5344CB8AC3E}">
        <p14:creationId xmlns:p14="http://schemas.microsoft.com/office/powerpoint/2010/main" val="2989512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1605</TotalTime>
  <Words>4240</Words>
  <PresentationFormat>On-screen Show (4:3)</PresentationFormat>
  <Paragraphs>642</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Adobe Devanagari</vt:lpstr>
      <vt:lpstr>Arial</vt:lpstr>
      <vt:lpstr>Calibri</vt:lpstr>
      <vt:lpstr>Corbel</vt:lpstr>
      <vt:lpstr>Times New Roman</vt:lpstr>
      <vt:lpstr>Wingdings</vt:lpstr>
      <vt:lpstr>Wingdings 2</vt:lpstr>
      <vt:lpstr>Wingdings 3</vt:lpstr>
      <vt:lpstr>Module</vt:lpstr>
      <vt:lpstr> </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‘You may not be interested in intelligent warfare, but intelligent warfare is interested in you!’</vt:lpstr>
      <vt:lpstr>James R. Van de Velde, Ph.D. jamesvandevelde@yahoo.com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2013-04-22T15:19:03Z</dcterms:created>
  <dcterms:modified xsi:type="dcterms:W3CDTF">2019-10-16T17:55:12Z</dcterms:modified>
</cp:coreProperties>
</file>