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68" r:id="rId4"/>
    <p:sldId id="269" r:id="rId5"/>
    <p:sldId id="270" r:id="rId6"/>
    <p:sldId id="271" r:id="rId7"/>
    <p:sldId id="259" r:id="rId8"/>
    <p:sldId id="262" r:id="rId9"/>
    <p:sldId id="261" r:id="rId10"/>
    <p:sldId id="263" r:id="rId11"/>
    <p:sldId id="264" r:id="rId12"/>
    <p:sldId id="266" r:id="rId13"/>
    <p:sldId id="272" r:id="rId14"/>
    <p:sldId id="279" r:id="rId15"/>
    <p:sldId id="280" r:id="rId16"/>
    <p:sldId id="28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sz="86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 sz="1600" b="1" i="0" u="none" strike="noStrike" baseline="0" dirty="0" smtClean="0">
                <a:solidFill>
                  <a:srgbClr val="000000"/>
                </a:solidFill>
                <a:latin typeface="Calibri"/>
                <a:cs typeface="Calibri"/>
              </a:rPr>
              <a:t>Hodnoty </a:t>
            </a:r>
            <a:r>
              <a:rPr lang="cs-CZ" sz="16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uvedeny v milionech Kč</a:t>
            </a:r>
          </a:p>
        </c:rich>
      </c:tx>
      <c:layout>
        <c:manualLayout>
          <c:xMode val="edge"/>
          <c:yMode val="edge"/>
          <c:x val="0.30862519545997402"/>
          <c:y val="0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766721808650792E-2"/>
          <c:y val="0.13939076397894812"/>
          <c:w val="0.95542470007940516"/>
          <c:h val="0.760493489038507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zajištěné hodnoty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661-405C-911F-AAB4F7904F1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661-405C-911F-AAB4F7904F1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661-405C-911F-AAB4F7904F1B}"/>
              </c:ext>
            </c:extLst>
          </c:dPt>
          <c:dLbls>
            <c:dLbl>
              <c:idx val="2"/>
              <c:layout>
                <c:manualLayout>
                  <c:x val="-1.497867955981136E-3"/>
                  <c:y val="2.202296680824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661-405C-911F-AAB4F7904F1B}"/>
                </c:ext>
              </c:extLst>
            </c:dLbl>
            <c:dLbl>
              <c:idx val="3"/>
              <c:layout>
                <c:manualLayout>
                  <c:x val="1.4978679559810811E-2"/>
                  <c:y val="-1.258455246185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661-405C-911F-AAB4F7904F1B}"/>
                </c:ext>
              </c:extLst>
            </c:dLbl>
            <c:dLbl>
              <c:idx val="4"/>
              <c:layout>
                <c:manualLayout>
                  <c:x val="1.4978679559810263E-3"/>
                  <c:y val="-1.5730690577316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661-405C-911F-AAB4F7904F1B}"/>
                </c:ext>
              </c:extLst>
            </c:dLbl>
            <c:dLbl>
              <c:idx val="8"/>
              <c:layout>
                <c:manualLayout>
                  <c:x val="1.3480811603829621E-2"/>
                  <c:y val="3.1461381154632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61-405C-911F-AAB4F7904F1B}"/>
                </c:ext>
              </c:extLst>
            </c:dLbl>
            <c:dLbl>
              <c:idx val="11"/>
              <c:layout>
                <c:manualLayout>
                  <c:x val="4.747774480712166E-3"/>
                  <c:y val="-1.603206412825651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61-405C-911F-AAB4F7904F1B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List1!$A$2:$A$15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List1!$B$2:$B$15</c:f>
              <c:numCache>
                <c:formatCode>#,##0</c:formatCode>
                <c:ptCount val="13"/>
                <c:pt idx="0">
                  <c:v>1449</c:v>
                </c:pt>
                <c:pt idx="1">
                  <c:v>736</c:v>
                </c:pt>
                <c:pt idx="2">
                  <c:v>1350</c:v>
                </c:pt>
                <c:pt idx="3">
                  <c:v>1312</c:v>
                </c:pt>
                <c:pt idx="4">
                  <c:v>1283</c:v>
                </c:pt>
                <c:pt idx="5">
                  <c:v>4301</c:v>
                </c:pt>
                <c:pt idx="6">
                  <c:v>5839</c:v>
                </c:pt>
                <c:pt idx="7">
                  <c:v>8511</c:v>
                </c:pt>
                <c:pt idx="8">
                  <c:v>7788</c:v>
                </c:pt>
                <c:pt idx="9">
                  <c:v>6222</c:v>
                </c:pt>
                <c:pt idx="10">
                  <c:v>9940</c:v>
                </c:pt>
                <c:pt idx="11">
                  <c:v>5436</c:v>
                </c:pt>
                <c:pt idx="12">
                  <c:v>7898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61-405C-911F-AAB4F7904F1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zajištěné hodnoty, zůstatek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661-405C-911F-AAB4F7904F1B}"/>
              </c:ext>
            </c:extLst>
          </c:dPt>
          <c:dLbls>
            <c:dLbl>
              <c:idx val="0"/>
              <c:layout>
                <c:manualLayout>
                  <c:x val="8.9418777943368107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61-405C-911F-AAB4F7904F1B}"/>
                </c:ext>
              </c:extLst>
            </c:dLbl>
            <c:dLbl>
              <c:idx val="1"/>
              <c:layout>
                <c:manualLayout>
                  <c:x val="1.348081160382973E-2"/>
                  <c:y val="1.2584552461853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661-405C-911F-AAB4F7904F1B}"/>
                </c:ext>
              </c:extLst>
            </c:dLbl>
            <c:dLbl>
              <c:idx val="2"/>
              <c:layout>
                <c:manualLayout>
                  <c:x val="1.1982943647848649E-2"/>
                  <c:y val="-1.2584552461853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661-405C-911F-AAB4F7904F1B}"/>
                </c:ext>
              </c:extLst>
            </c:dLbl>
            <c:dLbl>
              <c:idx val="3"/>
              <c:layout>
                <c:manualLayout>
                  <c:x val="8.9418777943368107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661-405C-911F-AAB4F7904F1B}"/>
                </c:ext>
              </c:extLst>
            </c:dLbl>
            <c:dLbl>
              <c:idx val="4"/>
              <c:layout>
                <c:manualLayout>
                  <c:x val="1.1922503725782487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661-405C-911F-AAB4F7904F1B}"/>
                </c:ext>
              </c:extLst>
            </c:dLbl>
            <c:dLbl>
              <c:idx val="5"/>
              <c:layout>
                <c:manualLayout>
                  <c:x val="1.2916045702930949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661-405C-911F-AAB4F7904F1B}"/>
                </c:ext>
              </c:extLst>
            </c:dLbl>
            <c:dLbl>
              <c:idx val="6"/>
              <c:layout>
                <c:manualLayout>
                  <c:x val="1.1922503725782414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661-405C-911F-AAB4F7904F1B}"/>
                </c:ext>
              </c:extLst>
            </c:dLbl>
            <c:dLbl>
              <c:idx val="7"/>
              <c:layout>
                <c:manualLayout>
                  <c:x val="1.9710409050047426E-2"/>
                  <c:y val="-2.2022966808242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661-405C-911F-AAB4F7904F1B}"/>
                </c:ext>
              </c:extLst>
            </c:dLbl>
            <c:dLbl>
              <c:idx val="8"/>
              <c:layout>
                <c:manualLayout>
                  <c:x val="2.4914143859956186E-2"/>
                  <c:y val="-9.4384143463898066E-3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61-405C-911F-AAB4F7904F1B}"/>
                </c:ext>
              </c:extLst>
            </c:dLbl>
            <c:dLbl>
              <c:idx val="9"/>
              <c:layout>
                <c:manualLayout>
                  <c:x val="1.1922503725782414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661-405C-911F-AAB4F7904F1B}"/>
                </c:ext>
              </c:extLst>
            </c:dLbl>
            <c:dLbl>
              <c:idx val="10"/>
              <c:layout>
                <c:manualLayout>
                  <c:x val="3.3219408877615583E-2"/>
                  <c:y val="-3.1461381154632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661-405C-911F-AAB4F7904F1B}"/>
                </c:ext>
              </c:extLst>
            </c:dLbl>
            <c:dLbl>
              <c:idx val="11"/>
              <c:layout>
                <c:manualLayout>
                  <c:x val="2.0505458490304895E-2"/>
                  <c:y val="-3.014842587810654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661-405C-911F-AAB4F7904F1B}"/>
                </c:ext>
              </c:extLst>
            </c:dLbl>
            <c:dLbl>
              <c:idx val="12"/>
              <c:layout>
                <c:manualLayout>
                  <c:x val="1.6476547515791782E-2"/>
                  <c:y val="9.4384143463898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661-405C-911F-AAB4F7904F1B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List1!$A$2:$A$15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List1!$C$2:$C$15</c:f>
              <c:numCache>
                <c:formatCode>#,##0</c:formatCode>
                <c:ptCount val="13"/>
                <c:pt idx="0">
                  <c:v>1049</c:v>
                </c:pt>
                <c:pt idx="1">
                  <c:v>708</c:v>
                </c:pt>
                <c:pt idx="2">
                  <c:v>1338</c:v>
                </c:pt>
                <c:pt idx="3">
                  <c:v>1016</c:v>
                </c:pt>
                <c:pt idx="4">
                  <c:v>1210</c:v>
                </c:pt>
                <c:pt idx="5">
                  <c:v>3904</c:v>
                </c:pt>
                <c:pt idx="6">
                  <c:v>5621</c:v>
                </c:pt>
                <c:pt idx="7">
                  <c:v>8035</c:v>
                </c:pt>
                <c:pt idx="8">
                  <c:v>6979</c:v>
                </c:pt>
                <c:pt idx="9">
                  <c:v>5373</c:v>
                </c:pt>
                <c:pt idx="10">
                  <c:v>9780</c:v>
                </c:pt>
                <c:pt idx="11">
                  <c:v>5240</c:v>
                </c:pt>
                <c:pt idx="12">
                  <c:v>6597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661-405C-911F-AAB4F7904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38002320"/>
        <c:axId val="1"/>
        <c:axId val="0"/>
      </c:bar3DChart>
      <c:catAx>
        <c:axId val="13800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86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380023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7367960580833093"/>
          <c:y val="0.92708168439775596"/>
          <c:w val="0.34550860165416519"/>
          <c:h val="7.2918315602243919E-2"/>
        </c:manualLayout>
      </c:layout>
      <c:overlay val="0"/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86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5A4-12A6-47C6-900C-249AFCC9619D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45F2-C549-47DB-AAD0-92A311147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47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5A4-12A6-47C6-900C-249AFCC9619D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45F2-C549-47DB-AAD0-92A311147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50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5A4-12A6-47C6-900C-249AFCC9619D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45F2-C549-47DB-AAD0-92A311147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21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5A4-12A6-47C6-900C-249AFCC9619D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45F2-C549-47DB-AAD0-92A311147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24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5A4-12A6-47C6-900C-249AFCC9619D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45F2-C549-47DB-AAD0-92A311147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36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5A4-12A6-47C6-900C-249AFCC9619D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45F2-C549-47DB-AAD0-92A311147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07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5A4-12A6-47C6-900C-249AFCC9619D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45F2-C549-47DB-AAD0-92A311147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38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5A4-12A6-47C6-900C-249AFCC9619D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45F2-C549-47DB-AAD0-92A311147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77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5A4-12A6-47C6-900C-249AFCC9619D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45F2-C549-47DB-AAD0-92A311147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53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5A4-12A6-47C6-900C-249AFCC9619D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45F2-C549-47DB-AAD0-92A311147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47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5A4-12A6-47C6-900C-249AFCC9619D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45F2-C549-47DB-AAD0-92A311147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32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A75A4-12A6-47C6-900C-249AFCC9619D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445F2-C549-47DB-AAD0-92A311147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01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896400" y="2736000"/>
            <a:ext cx="44665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4400" b="1">
                <a:solidFill>
                  <a:srgbClr val="000000"/>
                </a:solidFill>
                <a:latin typeface="Arial"/>
                <a:ea typeface="DejaVu Sans"/>
              </a:rPr>
              <a:t>Finanční šetření</a:t>
            </a:r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243572" y="2106019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Vliv postsovětských zločinných struktur na bezpečnostní situaci České republiky a stav praní peněz zločineckými skupinami </a:t>
            </a:r>
          </a:p>
          <a:p>
            <a:pPr algn="ctr"/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24000" y="4943674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plk. JUDr. Jiří Mazánek</a:t>
            </a:r>
          </a:p>
          <a:p>
            <a:r>
              <a:rPr lang="cs-CZ" sz="1600" b="1" dirty="0" smtClean="0"/>
              <a:t>Národní centrála proti organizovanému zločinu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3958230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896400" y="2736000"/>
            <a:ext cx="44665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4400" b="1">
                <a:solidFill>
                  <a:srgbClr val="000000"/>
                </a:solidFill>
                <a:latin typeface="Arial"/>
                <a:ea typeface="DejaVu Sans"/>
              </a:rPr>
              <a:t>Finanční šetření</a:t>
            </a:r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129" y="0"/>
            <a:ext cx="9144000" cy="6858000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>
          <a:xfrm>
            <a:off x="1517129" y="540327"/>
            <a:ext cx="9144000" cy="59424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cs-CZ" b="1" dirty="0">
                <a:solidFill>
                  <a:srgbClr val="000000"/>
                </a:solidFill>
                <a:latin typeface="Arial"/>
                <a:ea typeface="DejaVu Sans"/>
              </a:rPr>
              <a:t>Legalizace výnosů z trestné činnosti (po novele </a:t>
            </a:r>
            <a:r>
              <a:rPr lang="cs-CZ" b="1" dirty="0" smtClean="0">
                <a:solidFill>
                  <a:srgbClr val="000000"/>
                </a:solidFill>
                <a:latin typeface="Arial"/>
                <a:ea typeface="DejaVu Sans"/>
              </a:rPr>
              <a:t>zákona č. 287/2018 </a:t>
            </a:r>
            <a:r>
              <a:rPr lang="cs-CZ" b="1" dirty="0">
                <a:solidFill>
                  <a:srgbClr val="000000"/>
                </a:solidFill>
                <a:latin typeface="Arial"/>
                <a:ea typeface="DejaVu Sans"/>
              </a:rPr>
              <a:t>Sb</a:t>
            </a:r>
            <a:r>
              <a:rPr lang="cs-CZ" b="1" dirty="0" smtClean="0">
                <a:solidFill>
                  <a:srgbClr val="000000"/>
                </a:solidFill>
                <a:latin typeface="Arial"/>
                <a:ea typeface="DejaVu Sans"/>
              </a:rPr>
              <a:t>.)</a:t>
            </a:r>
          </a:p>
          <a:p>
            <a:pPr algn="just">
              <a:lnSpc>
                <a:spcPct val="100000"/>
              </a:lnSpc>
            </a:pPr>
            <a:endParaRPr dirty="0"/>
          </a:p>
          <a:p>
            <a:pPr marL="285750" indent="-285750" algn="just">
              <a:buSzPct val="100000"/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000000"/>
                </a:solidFill>
              </a:rPr>
              <a:t>TČ </a:t>
            </a:r>
            <a:r>
              <a:rPr lang="cs-CZ" b="1" dirty="0">
                <a:solidFill>
                  <a:srgbClr val="000000"/>
                </a:solidFill>
              </a:rPr>
              <a:t>podílnictví podle § 214 TZ a § 215 TZ byly zrušeny a podřazeny pod § 216 </a:t>
            </a:r>
            <a:r>
              <a:rPr lang="cs-CZ" b="1" dirty="0" smtClean="0">
                <a:solidFill>
                  <a:srgbClr val="000000"/>
                </a:solidFill>
              </a:rPr>
              <a:t>odst. 1 TZ</a:t>
            </a:r>
            <a:br>
              <a:rPr lang="cs-CZ" b="1" dirty="0" smtClean="0">
                <a:solidFill>
                  <a:srgbClr val="000000"/>
                </a:solidFill>
              </a:rPr>
            </a:br>
            <a:r>
              <a:rPr lang="cs-CZ" b="1" dirty="0" smtClean="0">
                <a:solidFill>
                  <a:srgbClr val="000000"/>
                </a:solidFill>
              </a:rPr>
              <a:t> a § </a:t>
            </a:r>
            <a:r>
              <a:rPr lang="cs-CZ" b="1" dirty="0">
                <a:solidFill>
                  <a:srgbClr val="000000"/>
                </a:solidFill>
              </a:rPr>
              <a:t>217 </a:t>
            </a:r>
            <a:r>
              <a:rPr lang="cs-CZ" b="1" dirty="0" smtClean="0">
                <a:solidFill>
                  <a:srgbClr val="000000"/>
                </a:solidFill>
              </a:rPr>
              <a:t>odst. 1 TZ</a:t>
            </a:r>
            <a:endParaRPr lang="cs-CZ" b="1" dirty="0">
              <a:solidFill>
                <a:srgbClr val="000000"/>
              </a:solidFill>
            </a:endParaRPr>
          </a:p>
          <a:p>
            <a:pPr marL="285750" indent="-285750" algn="just">
              <a:buSzPct val="100000"/>
              <a:buFont typeface="Wingdings" panose="05000000000000000000" pitchFamily="2" charset="2"/>
              <a:buChar char="§"/>
            </a:pPr>
            <a:endParaRPr lang="cs-CZ" sz="1400" dirty="0" smtClean="0"/>
          </a:p>
          <a:p>
            <a:pPr algn="just"/>
            <a:r>
              <a:rPr lang="cs-CZ" sz="1400" b="1" dirty="0" smtClean="0">
                <a:solidFill>
                  <a:srgbClr val="000000"/>
                </a:solidFill>
              </a:rPr>
              <a:t>§ </a:t>
            </a:r>
            <a:r>
              <a:rPr lang="cs-CZ" sz="1400" b="1" dirty="0">
                <a:solidFill>
                  <a:srgbClr val="000000"/>
                </a:solidFill>
              </a:rPr>
              <a:t>216 </a:t>
            </a:r>
            <a:r>
              <a:rPr lang="cs-CZ" sz="1400" b="1" dirty="0" smtClean="0">
                <a:solidFill>
                  <a:srgbClr val="000000"/>
                </a:solidFill>
              </a:rPr>
              <a:t>TZ</a:t>
            </a:r>
          </a:p>
          <a:p>
            <a:pPr algn="just"/>
            <a:r>
              <a:rPr lang="cs-CZ" sz="1400" b="1" dirty="0" smtClean="0">
                <a:solidFill>
                  <a:srgbClr val="000000"/>
                </a:solidFill>
              </a:rPr>
              <a:t>(1</a:t>
            </a:r>
            <a:r>
              <a:rPr lang="cs-CZ" sz="1400" b="1" dirty="0">
                <a:solidFill>
                  <a:srgbClr val="000000"/>
                </a:solidFill>
              </a:rPr>
              <a:t>) Kdo ukryje, na sebe nebo na jiného převede, přechovává nebo </a:t>
            </a:r>
            <a:r>
              <a:rPr lang="cs-CZ" sz="1400" b="1" dirty="0" smtClean="0">
                <a:solidFill>
                  <a:srgbClr val="000000"/>
                </a:solidFill>
              </a:rPr>
              <a:t>užívá věc</a:t>
            </a:r>
            <a:r>
              <a:rPr lang="cs-CZ" sz="1400" b="1" dirty="0">
                <a:solidFill>
                  <a:srgbClr val="000000"/>
                </a:solidFill>
              </a:rPr>
              <a:t>, která je výnosem z trestné činnosti spáchané na území České republiky nebo v cizině jinou osobou, </a:t>
            </a:r>
            <a:r>
              <a:rPr lang="cs-CZ" sz="1400" dirty="0">
                <a:solidFill>
                  <a:srgbClr val="000000"/>
                </a:solidFill>
              </a:rPr>
              <a:t>(původní § 214/1 TZ)</a:t>
            </a:r>
            <a:endParaRPr lang="cs-CZ" sz="1400" dirty="0"/>
          </a:p>
          <a:p>
            <a:pPr algn="just">
              <a:lnSpc>
                <a:spcPct val="100000"/>
              </a:lnSpc>
            </a:pPr>
            <a:endParaRPr lang="cs-CZ" sz="1400" dirty="0"/>
          </a:p>
          <a:p>
            <a:pPr algn="just">
              <a:lnSpc>
                <a:spcPct val="100000"/>
              </a:lnSpc>
            </a:pPr>
            <a:r>
              <a:rPr lang="cs-CZ" sz="1400" dirty="0">
                <a:solidFill>
                  <a:srgbClr val="000000"/>
                </a:solidFill>
              </a:rPr>
              <a:t>kdo takovou věc přemění v úmyslu umožnit jiné osobě, aby unikla  trestnímu stíhání, trestu nebo ochrannému opatření nebo jejich   výkonu, </a:t>
            </a:r>
            <a:r>
              <a:rPr lang="cs-CZ" sz="1400" dirty="0" smtClean="0">
                <a:solidFill>
                  <a:srgbClr val="000000"/>
                </a:solidFill>
              </a:rPr>
              <a:t>(</a:t>
            </a:r>
            <a:r>
              <a:rPr lang="cs-CZ" sz="1400" dirty="0">
                <a:solidFill>
                  <a:srgbClr val="000000"/>
                </a:solidFill>
              </a:rPr>
              <a:t>původní § 366/1 TZ),</a:t>
            </a:r>
            <a:endParaRPr lang="cs-CZ" sz="1400" dirty="0"/>
          </a:p>
          <a:p>
            <a:pPr algn="just">
              <a:lnSpc>
                <a:spcPct val="100000"/>
              </a:lnSpc>
            </a:pPr>
            <a:r>
              <a:rPr lang="cs-CZ" sz="1400" dirty="0" smtClean="0">
                <a:solidFill>
                  <a:srgbClr val="000000"/>
                </a:solidFill>
              </a:rPr>
              <a:t>kdo </a:t>
            </a:r>
            <a:r>
              <a:rPr lang="cs-CZ" sz="1400" dirty="0">
                <a:solidFill>
                  <a:srgbClr val="000000"/>
                </a:solidFill>
              </a:rPr>
              <a:t>se ke spáchání takového trestného činu spolčí, </a:t>
            </a:r>
            <a:endParaRPr lang="cs-CZ" sz="1400" dirty="0" smtClean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</a:pPr>
            <a:endParaRPr lang="cs-CZ" sz="1400" dirty="0"/>
          </a:p>
          <a:p>
            <a:pPr algn="just">
              <a:lnSpc>
                <a:spcPct val="100000"/>
              </a:lnSpc>
            </a:pPr>
            <a:r>
              <a:rPr lang="cs-CZ" sz="1400" dirty="0">
                <a:solidFill>
                  <a:srgbClr val="000000"/>
                </a:solidFill>
              </a:rPr>
              <a:t>bude potrestán odnětím svobody </a:t>
            </a:r>
            <a:r>
              <a:rPr lang="cs-CZ" sz="1400" b="1" dirty="0">
                <a:solidFill>
                  <a:srgbClr val="000000"/>
                </a:solidFill>
              </a:rPr>
              <a:t>až na čtyři léta</a:t>
            </a:r>
            <a:r>
              <a:rPr lang="cs-CZ" sz="1400" dirty="0">
                <a:solidFill>
                  <a:srgbClr val="000000"/>
                </a:solidFill>
              </a:rPr>
              <a:t>, peněžitým trestem,   </a:t>
            </a:r>
            <a:endParaRPr lang="cs-CZ" sz="1400" dirty="0"/>
          </a:p>
          <a:p>
            <a:pPr algn="just">
              <a:lnSpc>
                <a:spcPct val="100000"/>
              </a:lnSpc>
            </a:pPr>
            <a:r>
              <a:rPr lang="cs-CZ" sz="1400" dirty="0">
                <a:solidFill>
                  <a:srgbClr val="000000"/>
                </a:solidFill>
              </a:rPr>
              <a:t>zákazem činnosti nebo propadnutím </a:t>
            </a:r>
            <a:r>
              <a:rPr lang="cs-CZ" sz="1400" dirty="0" smtClean="0">
                <a:solidFill>
                  <a:srgbClr val="000000"/>
                </a:solidFill>
              </a:rPr>
              <a:t>věci</a:t>
            </a:r>
            <a:endParaRPr lang="cs-CZ" sz="1400" dirty="0" smtClean="0"/>
          </a:p>
          <a:p>
            <a:pPr algn="just">
              <a:buSzPct val="100000"/>
            </a:pPr>
            <a:endParaRPr lang="cs-CZ" sz="1400" dirty="0" smtClean="0"/>
          </a:p>
          <a:p>
            <a:pPr algn="just">
              <a:lnSpc>
                <a:spcPct val="100000"/>
              </a:lnSpc>
            </a:pPr>
            <a:r>
              <a:rPr lang="cs-CZ" sz="1400" b="1" dirty="0" smtClean="0">
                <a:solidFill>
                  <a:srgbClr val="000000"/>
                </a:solidFill>
              </a:rPr>
              <a:t>(</a:t>
            </a:r>
            <a:r>
              <a:rPr lang="cs-CZ" sz="1400" b="1" dirty="0">
                <a:solidFill>
                  <a:srgbClr val="000000"/>
                </a:solidFill>
              </a:rPr>
              <a:t>2) Kdo zastírá původ věci, která je výnosem z trestné činnosti spáchané na území České republiky nebo v cizině</a:t>
            </a:r>
            <a:r>
              <a:rPr lang="cs-CZ" sz="1400" dirty="0">
                <a:solidFill>
                  <a:srgbClr val="000000"/>
                </a:solidFill>
              </a:rPr>
              <a:t>, </a:t>
            </a:r>
            <a:r>
              <a:rPr lang="cs-CZ" sz="1400" b="1" dirty="0">
                <a:solidFill>
                  <a:srgbClr val="000000"/>
                </a:solidFill>
              </a:rPr>
              <a:t>zejména tím, že zakrývá nebo utajuje její skutečnou povahu, umístění, pohyb, nakládání s ní, vlastnické nebo jiné právo k ní, nebo </a:t>
            </a:r>
            <a:r>
              <a:rPr lang="cs-CZ" sz="1400" dirty="0">
                <a:solidFill>
                  <a:srgbClr val="000000"/>
                </a:solidFill>
              </a:rPr>
              <a:t>kdo jinak usiluje, aby bylo podstatně ztíženo nebo znemožněno zjištění jejího původu, nebo</a:t>
            </a:r>
            <a:endParaRPr lang="cs-CZ" sz="1400" dirty="0"/>
          </a:p>
          <a:p>
            <a:pPr algn="just">
              <a:lnSpc>
                <a:spcPct val="100000"/>
              </a:lnSpc>
            </a:pPr>
            <a:endParaRPr lang="cs-CZ" sz="1400" dirty="0"/>
          </a:p>
          <a:p>
            <a:pPr algn="just">
              <a:lnSpc>
                <a:spcPct val="100000"/>
              </a:lnSpc>
            </a:pPr>
            <a:r>
              <a:rPr lang="cs-CZ" sz="1400" dirty="0">
                <a:solidFill>
                  <a:srgbClr val="000000"/>
                </a:solidFill>
              </a:rPr>
              <a:t>kdo se ke spáchání takového trestného činu spolčí</a:t>
            </a:r>
            <a:r>
              <a:rPr lang="cs-CZ" sz="1400" dirty="0" smtClean="0">
                <a:solidFill>
                  <a:srgbClr val="000000"/>
                </a:solidFill>
              </a:rPr>
              <a:t>,</a:t>
            </a:r>
            <a:endParaRPr lang="cs-CZ" sz="1400" dirty="0"/>
          </a:p>
          <a:p>
            <a:pPr algn="just">
              <a:lnSpc>
                <a:spcPct val="100000"/>
              </a:lnSpc>
            </a:pPr>
            <a:r>
              <a:rPr lang="cs-CZ" sz="1400" dirty="0" smtClean="0">
                <a:solidFill>
                  <a:srgbClr val="000000"/>
                </a:solidFill>
              </a:rPr>
              <a:t>bude </a:t>
            </a:r>
            <a:r>
              <a:rPr lang="cs-CZ" sz="1400" dirty="0">
                <a:solidFill>
                  <a:srgbClr val="000000"/>
                </a:solidFill>
              </a:rPr>
              <a:t>potrestán odnětím svobody na </a:t>
            </a:r>
            <a:r>
              <a:rPr lang="cs-CZ" sz="1400" b="1" dirty="0">
                <a:solidFill>
                  <a:srgbClr val="000000"/>
                </a:solidFill>
              </a:rPr>
              <a:t>šest měsíců až pět let</a:t>
            </a:r>
            <a:r>
              <a:rPr lang="cs-CZ" sz="1400" u="sng" dirty="0">
                <a:solidFill>
                  <a:srgbClr val="000000"/>
                </a:solidFill>
              </a:rPr>
              <a:t>,</a:t>
            </a:r>
            <a:r>
              <a:rPr lang="cs-CZ" sz="1400" dirty="0">
                <a:solidFill>
                  <a:srgbClr val="000000"/>
                </a:solidFill>
              </a:rPr>
              <a:t> peněžitým trestem, zákazem činnosti nebo propadnutím věci.</a:t>
            </a:r>
            <a:endParaRPr lang="cs-CZ" sz="1400" dirty="0"/>
          </a:p>
          <a:p>
            <a:pPr algn="just">
              <a:buSzPct val="100000"/>
            </a:pPr>
            <a:endParaRPr lang="cs-CZ" sz="1400" dirty="0"/>
          </a:p>
          <a:p>
            <a:pPr marL="285750" indent="-285750" algn="just">
              <a:buSzPct val="100000"/>
              <a:buFont typeface="Wingdings" panose="05000000000000000000" pitchFamily="2" charset="2"/>
              <a:buChar char="§"/>
            </a:pPr>
            <a:endParaRPr lang="cs-CZ" sz="1400" dirty="0"/>
          </a:p>
          <a:p>
            <a:pPr marL="285750" indent="-285750" algn="just">
              <a:buSzPct val="100000"/>
              <a:buFont typeface="Wingdings" panose="05000000000000000000" pitchFamily="2" charset="2"/>
              <a:buChar char="§"/>
            </a:pPr>
            <a:endParaRPr sz="1400" dirty="0"/>
          </a:p>
          <a:p>
            <a:pPr algn="just">
              <a:lnSpc>
                <a:spcPct val="100000"/>
              </a:lnSpc>
              <a:buSzPct val="100000"/>
            </a:pPr>
            <a:endParaRPr sz="1400" dirty="0"/>
          </a:p>
          <a:p>
            <a:pPr algn="just">
              <a:lnSpc>
                <a:spcPct val="100000"/>
              </a:lnSpc>
            </a:pPr>
            <a:endParaRPr sz="1400" dirty="0"/>
          </a:p>
          <a:p>
            <a:pPr algn="just">
              <a:lnSpc>
                <a:spcPct val="100000"/>
              </a:lnSpc>
            </a:pPr>
            <a:endParaRPr sz="1400" dirty="0"/>
          </a:p>
          <a:p>
            <a:pPr algn="just">
              <a:lnSpc>
                <a:spcPct val="100000"/>
              </a:lnSpc>
            </a:pPr>
            <a:endParaRPr sz="1400" dirty="0"/>
          </a:p>
          <a:p>
            <a:pPr algn="just">
              <a:lnSpc>
                <a:spcPct val="100000"/>
              </a:lnSpc>
            </a:pPr>
            <a:endParaRPr sz="1400" dirty="0"/>
          </a:p>
          <a:p>
            <a:pPr algn="just">
              <a:lnSpc>
                <a:spcPct val="100000"/>
              </a:lnSpc>
            </a:pPr>
            <a:endParaRPr sz="1400" dirty="0"/>
          </a:p>
          <a:p>
            <a:pPr algn="just">
              <a:lnSpc>
                <a:spcPct val="100000"/>
              </a:lnSpc>
            </a:pPr>
            <a:endParaRPr sz="1400" dirty="0"/>
          </a:p>
          <a:p>
            <a:pPr algn="just">
              <a:lnSpc>
                <a:spcPct val="100000"/>
              </a:lnSpc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4398817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896400" y="2736000"/>
            <a:ext cx="44665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4400" b="1">
                <a:solidFill>
                  <a:srgbClr val="000000"/>
                </a:solidFill>
                <a:latin typeface="Arial"/>
                <a:ea typeface="DejaVu Sans"/>
              </a:rPr>
              <a:t>Finanční šetření</a:t>
            </a:r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6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402483" y="612342"/>
            <a:ext cx="92991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Legalizace výnosů z trestné činnosti (§ 216 a § 217 TZ)</a:t>
            </a:r>
          </a:p>
          <a:p>
            <a:endParaRPr lang="cs-CZ" sz="1600" b="1" dirty="0" smtClean="0"/>
          </a:p>
          <a:p>
            <a:r>
              <a:rPr lang="cs-CZ" sz="1600" b="1" dirty="0" smtClean="0"/>
              <a:t>Případy NCOZ - celkový počet zpracovávaných tr. spisů v daném roce</a:t>
            </a:r>
          </a:p>
          <a:p>
            <a:endParaRPr lang="cs-CZ" sz="1600" b="1" dirty="0"/>
          </a:p>
          <a:p>
            <a:endParaRPr lang="cs-CZ" sz="1600" b="1" dirty="0" smtClean="0"/>
          </a:p>
          <a:p>
            <a:endParaRPr lang="cs-CZ" sz="1600" b="1" dirty="0"/>
          </a:p>
          <a:p>
            <a:endParaRPr lang="cs-CZ" sz="1600" b="1" dirty="0" smtClean="0"/>
          </a:p>
          <a:p>
            <a:r>
              <a:rPr lang="cs-CZ" sz="1600" b="1" dirty="0" smtClean="0"/>
              <a:t>Případy NCOZ a KŘP za rok 2018 – celkový počet </a:t>
            </a:r>
            <a:r>
              <a:rPr lang="cs-CZ" sz="1600" b="1" u="sng" dirty="0" smtClean="0"/>
              <a:t>nově</a:t>
            </a:r>
            <a:r>
              <a:rPr lang="cs-CZ" sz="1600" b="1" dirty="0" smtClean="0"/>
              <a:t> zpracovávaných tr. spisů (celkem 338) </a:t>
            </a:r>
            <a:endParaRPr lang="cs-CZ" sz="1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24000" y="4943674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b="1" dirty="0"/>
          </a:p>
        </p:txBody>
      </p:sp>
      <p:sp>
        <p:nvSpPr>
          <p:cNvPr id="7" name="Obdélník 6"/>
          <p:cNvSpPr/>
          <p:nvPr/>
        </p:nvSpPr>
        <p:spPr>
          <a:xfrm>
            <a:off x="1483707" y="3829832"/>
            <a:ext cx="92179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/>
              <a:t>5. kolo hodnocení ČR výborem Rady Evropy – Moneyval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/>
              <a:t>únor 2019 – vydána závěrečná hodnotící zpráva; zakončení 2-letého náročného hodnotícího procesu (dotazníky, hodnotící návštěvy, obhajoba zprávy)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 smtClean="0"/>
              <a:t>úspěch ČR a Policie ČR</a:t>
            </a:r>
            <a:r>
              <a:rPr lang="cs-CZ" dirty="0" smtClean="0"/>
              <a:t>; úspěšné kapitoly zejména: zajišťování a odčerpávání majetku, vyšetřování financování terorismu, mezinárodní spolupráce</a:t>
            </a: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 smtClean="0"/>
              <a:t>ČR dosáhla lepšího hodnocení než </a:t>
            </a:r>
            <a:r>
              <a:rPr lang="cs-CZ" dirty="0" smtClean="0"/>
              <a:t>Rakousko, Dánsko, Norsko, Maďarsko, Litva, Lotyšsko </a:t>
            </a:r>
            <a:br>
              <a:rPr lang="cs-CZ" dirty="0" smtClean="0"/>
            </a:br>
            <a:r>
              <a:rPr lang="cs-CZ" dirty="0" smtClean="0"/>
              <a:t>a Slovinsko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542595"/>
              </p:ext>
            </p:extLst>
          </p:nvPr>
        </p:nvGraphicFramePr>
        <p:xfrm>
          <a:off x="1483707" y="2813651"/>
          <a:ext cx="9156584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885">
                  <a:extLst>
                    <a:ext uri="{9D8B030D-6E8A-4147-A177-3AD203B41FA5}">
                      <a16:colId xmlns:a16="http://schemas.microsoft.com/office/drawing/2014/main" val="27023937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1000723778"/>
                    </a:ext>
                  </a:extLst>
                </a:gridCol>
                <a:gridCol w="452487">
                  <a:extLst>
                    <a:ext uri="{9D8B030D-6E8A-4147-A177-3AD203B41FA5}">
                      <a16:colId xmlns:a16="http://schemas.microsoft.com/office/drawing/2014/main" val="2212534168"/>
                    </a:ext>
                  </a:extLst>
                </a:gridCol>
                <a:gridCol w="537328">
                  <a:extLst>
                    <a:ext uri="{9D8B030D-6E8A-4147-A177-3AD203B41FA5}">
                      <a16:colId xmlns:a16="http://schemas.microsoft.com/office/drawing/2014/main" val="1896216448"/>
                    </a:ext>
                  </a:extLst>
                </a:gridCol>
                <a:gridCol w="650449">
                  <a:extLst>
                    <a:ext uri="{9D8B030D-6E8A-4147-A177-3AD203B41FA5}">
                      <a16:colId xmlns:a16="http://schemas.microsoft.com/office/drawing/2014/main" val="2451840786"/>
                    </a:ext>
                  </a:extLst>
                </a:gridCol>
                <a:gridCol w="584462">
                  <a:extLst>
                    <a:ext uri="{9D8B030D-6E8A-4147-A177-3AD203B41FA5}">
                      <a16:colId xmlns:a16="http://schemas.microsoft.com/office/drawing/2014/main" val="3472587734"/>
                    </a:ext>
                  </a:extLst>
                </a:gridCol>
                <a:gridCol w="725654">
                  <a:extLst>
                    <a:ext uri="{9D8B030D-6E8A-4147-A177-3AD203B41FA5}">
                      <a16:colId xmlns:a16="http://schemas.microsoft.com/office/drawing/2014/main" val="3320969348"/>
                    </a:ext>
                  </a:extLst>
                </a:gridCol>
                <a:gridCol w="801488">
                  <a:extLst>
                    <a:ext uri="{9D8B030D-6E8A-4147-A177-3AD203B41FA5}">
                      <a16:colId xmlns:a16="http://schemas.microsoft.com/office/drawing/2014/main" val="1604301789"/>
                    </a:ext>
                  </a:extLst>
                </a:gridCol>
                <a:gridCol w="772998">
                  <a:extLst>
                    <a:ext uri="{9D8B030D-6E8A-4147-A177-3AD203B41FA5}">
                      <a16:colId xmlns:a16="http://schemas.microsoft.com/office/drawing/2014/main" val="2587549114"/>
                    </a:ext>
                  </a:extLst>
                </a:gridCol>
                <a:gridCol w="754145">
                  <a:extLst>
                    <a:ext uri="{9D8B030D-6E8A-4147-A177-3AD203B41FA5}">
                      <a16:colId xmlns:a16="http://schemas.microsoft.com/office/drawing/2014/main" val="2330675440"/>
                    </a:ext>
                  </a:extLst>
                </a:gridCol>
                <a:gridCol w="471340">
                  <a:extLst>
                    <a:ext uri="{9D8B030D-6E8A-4147-A177-3AD203B41FA5}">
                      <a16:colId xmlns:a16="http://schemas.microsoft.com/office/drawing/2014/main" val="2787150157"/>
                    </a:ext>
                  </a:extLst>
                </a:gridCol>
                <a:gridCol w="452486">
                  <a:extLst>
                    <a:ext uri="{9D8B030D-6E8A-4147-A177-3AD203B41FA5}">
                      <a16:colId xmlns:a16="http://schemas.microsoft.com/office/drawing/2014/main" val="4073196675"/>
                    </a:ext>
                  </a:extLst>
                </a:gridCol>
                <a:gridCol w="735291">
                  <a:extLst>
                    <a:ext uri="{9D8B030D-6E8A-4147-A177-3AD203B41FA5}">
                      <a16:colId xmlns:a16="http://schemas.microsoft.com/office/drawing/2014/main" val="1660970204"/>
                    </a:ext>
                  </a:extLst>
                </a:gridCol>
                <a:gridCol w="685586">
                  <a:extLst>
                    <a:ext uri="{9D8B030D-6E8A-4147-A177-3AD203B41FA5}">
                      <a16:colId xmlns:a16="http://schemas.microsoft.com/office/drawing/2014/main" val="85302719"/>
                    </a:ext>
                  </a:extLst>
                </a:gridCol>
              </a:tblGrid>
              <a:tr h="294829"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Praha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Stř.</a:t>
                      </a:r>
                      <a:r>
                        <a:rPr lang="cs-CZ" sz="1100" b="1" baseline="0" dirty="0" smtClean="0"/>
                        <a:t> Čechy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ČB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Plzeň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Karlovy</a:t>
                      </a:r>
                    </a:p>
                    <a:p>
                      <a:pPr algn="ctr"/>
                      <a:r>
                        <a:rPr lang="cs-CZ" sz="1100" b="1" dirty="0" smtClean="0"/>
                        <a:t>Vary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Úst</a:t>
                      </a:r>
                    </a:p>
                    <a:p>
                      <a:pPr algn="ctr"/>
                      <a:r>
                        <a:rPr lang="cs-CZ" sz="1100" b="1" dirty="0" smtClean="0"/>
                        <a:t>n/L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Liberec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Hradec</a:t>
                      </a:r>
                    </a:p>
                    <a:p>
                      <a:pPr algn="ctr"/>
                      <a:r>
                        <a:rPr lang="cs-CZ" sz="1100" b="1" dirty="0" smtClean="0"/>
                        <a:t>Králové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 smtClean="0"/>
                        <a:t>Pardubice</a:t>
                      </a:r>
                    </a:p>
                    <a:p>
                      <a:pPr algn="ctr"/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Vysočina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Brno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Zlín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Olomouc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Ostrava</a:t>
                      </a:r>
                      <a:endParaRPr lang="cs-CZ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090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150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32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5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6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13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14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11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4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1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8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58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8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3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25</a:t>
                      </a:r>
                      <a:endParaRPr lang="cs-CZ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946217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99852"/>
              </p:ext>
            </p:extLst>
          </p:nvPr>
        </p:nvGraphicFramePr>
        <p:xfrm>
          <a:off x="1483707" y="1497689"/>
          <a:ext cx="9136727" cy="73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126">
                  <a:extLst>
                    <a:ext uri="{9D8B030D-6E8A-4147-A177-3AD203B41FA5}">
                      <a16:colId xmlns:a16="http://schemas.microsoft.com/office/drawing/2014/main" val="2237939527"/>
                    </a:ext>
                  </a:extLst>
                </a:gridCol>
                <a:gridCol w="1446414">
                  <a:extLst>
                    <a:ext uri="{9D8B030D-6E8A-4147-A177-3AD203B41FA5}">
                      <a16:colId xmlns:a16="http://schemas.microsoft.com/office/drawing/2014/main" val="3697999586"/>
                    </a:ext>
                  </a:extLst>
                </a:gridCol>
                <a:gridCol w="1662546">
                  <a:extLst>
                    <a:ext uri="{9D8B030D-6E8A-4147-A177-3AD203B41FA5}">
                      <a16:colId xmlns:a16="http://schemas.microsoft.com/office/drawing/2014/main" val="2983160639"/>
                    </a:ext>
                  </a:extLst>
                </a:gridCol>
                <a:gridCol w="1440065">
                  <a:extLst>
                    <a:ext uri="{9D8B030D-6E8A-4147-A177-3AD203B41FA5}">
                      <a16:colId xmlns:a16="http://schemas.microsoft.com/office/drawing/2014/main" val="4055945905"/>
                    </a:ext>
                  </a:extLst>
                </a:gridCol>
                <a:gridCol w="1522788">
                  <a:extLst>
                    <a:ext uri="{9D8B030D-6E8A-4147-A177-3AD203B41FA5}">
                      <a16:colId xmlns:a16="http://schemas.microsoft.com/office/drawing/2014/main" val="1340727211"/>
                    </a:ext>
                  </a:extLst>
                </a:gridCol>
                <a:gridCol w="1522788">
                  <a:extLst>
                    <a:ext uri="{9D8B030D-6E8A-4147-A177-3AD203B41FA5}">
                      <a16:colId xmlns:a16="http://schemas.microsoft.com/office/drawing/2014/main" val="3353059296"/>
                    </a:ext>
                  </a:extLst>
                </a:gridCol>
              </a:tblGrid>
              <a:tr h="361125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Rok 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2014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2015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2016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2017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2018</a:t>
                      </a:r>
                      <a:endParaRPr lang="cs-CZ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456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Počet tr. spisů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48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49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195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173 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152</a:t>
                      </a:r>
                      <a:endParaRPr lang="cs-CZ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597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5955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896400" y="2736000"/>
            <a:ext cx="44665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4400" b="1">
                <a:solidFill>
                  <a:srgbClr val="000000"/>
                </a:solidFill>
                <a:latin typeface="Arial"/>
                <a:ea typeface="DejaVu Sans"/>
              </a:rPr>
              <a:t>Finanční šetření</a:t>
            </a:r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140387" y="445344"/>
            <a:ext cx="9177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Boj proti legalizaci výnosů z trestné činnosti na úrovni Evropské unie</a:t>
            </a:r>
          </a:p>
          <a:p>
            <a:endParaRPr lang="cs-CZ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b="1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1524000" y="4943674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b="1" dirty="0"/>
          </a:p>
        </p:txBody>
      </p:sp>
      <p:sp>
        <p:nvSpPr>
          <p:cNvPr id="4" name="Obdélník 3"/>
          <p:cNvSpPr/>
          <p:nvPr/>
        </p:nvSpPr>
        <p:spPr>
          <a:xfrm>
            <a:off x="1140387" y="922397"/>
            <a:ext cx="95276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NCOZ plní i roli </a:t>
            </a:r>
            <a:r>
              <a:rPr lang="cs-CZ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Úřadu pro vyhledávání majetku </a:t>
            </a:r>
            <a:r>
              <a:rPr lang="cs-CZ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(tzv. ARO – Asset Recovery Office) - </a:t>
            </a:r>
            <a:r>
              <a:rPr lang="cs-CZ" sz="1600" dirty="0"/>
              <a:t>Rozhodnutí Rady EU </a:t>
            </a:r>
            <a:r>
              <a:rPr lang="cs-CZ" sz="1600" dirty="0" smtClean="0"/>
              <a:t>2007/845/SVV; mezinárodní policejní spolupráce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z="16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V rámci EU funguje </a:t>
            </a:r>
            <a:r>
              <a:rPr lang="cs-CZ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komunikační síť úřadů „ARO“ </a:t>
            </a:r>
            <a:r>
              <a:rPr lang="cs-CZ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– jejich hlavním cílem je vyhledávání majetku, který je vhodný následně zajistit pro účely trestního řízení, a to již prostřednictvím   mezinárodní justiční spolupráce.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Směrnice </a:t>
            </a: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</a:rPr>
              <a:t>Evropského Parlamentu a Rady 2019/1153 ze dne 20.června 2019 </a:t>
            </a:r>
            <a:r>
              <a:rPr lang="cs-CZ" sz="1600" i="1" dirty="0">
                <a:latin typeface="Calibri" panose="020F0502020204030204" pitchFamily="34" charset="0"/>
                <a:ea typeface="Calibri" panose="020F0502020204030204" pitchFamily="34" charset="0"/>
              </a:rPr>
              <a:t>o stanovení pravidel usnadňujících používání finančních a dalších informací k prevenci, odhalování, vyšetřování či stíhání určitých trestných činů a o zrušení rozhodnutí Rady 2000/642/SVV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ukládá členským státům EU zajistit přímý přístup úřadů ARO do Centrální evidence účtů – CEÚ </a:t>
            </a:r>
            <a:r>
              <a:rPr lang="cs-CZ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(podle současné úpravy TŘ - žádost o prolomení bankovního tajemství podává SZ nebo soudce).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600" b="1" u="sng" dirty="0" smtClean="0">
                <a:latin typeface="Calibri" panose="020F0502020204030204" pitchFamily="34" charset="0"/>
                <a:ea typeface="Calibri" panose="020F0502020204030204" pitchFamily="34" charset="0"/>
              </a:rPr>
              <a:t>Téma k diskuzi</a:t>
            </a:r>
            <a:r>
              <a:rPr lang="cs-CZ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: zřídit přímý přístup do CEÚ nejen pro účely mezinárodní policejní spolupráce úřadů ARO, nýbrž i pro účely trestního řízení vedeného v České republice.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600" b="1" u="sng" dirty="0" smtClean="0"/>
              <a:t>Argumenty: </a:t>
            </a:r>
            <a:r>
              <a:rPr lang="cs-CZ" sz="1600" b="1" dirty="0" smtClean="0"/>
              <a:t>Při vyžadování údajů z CEÚ je prolamováno bankovní tajemství ve velmi omezeném rozsahu.</a:t>
            </a:r>
            <a:endParaRPr lang="cs-CZ" sz="16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dirty="0" smtClean="0"/>
              <a:t>CEÚ </a:t>
            </a:r>
            <a:r>
              <a:rPr lang="cs-CZ" sz="1600" dirty="0"/>
              <a:t>obsahuje především jméno a příjmení klienta banky a osoby, která má k příslušnému účtu dispoziční </a:t>
            </a:r>
            <a:r>
              <a:rPr lang="cs-CZ" sz="1600" dirty="0" smtClean="0"/>
              <a:t>oprávnění</a:t>
            </a:r>
            <a:r>
              <a:rPr lang="cs-CZ" sz="1600" dirty="0"/>
              <a:t>. </a:t>
            </a:r>
            <a:r>
              <a:rPr lang="cs-CZ" sz="1600" b="1" dirty="0"/>
              <a:t>CEÚ neobsahuje jakékoliv informace o zůstatku na účtu či přehled o příchozích a odchozích </a:t>
            </a:r>
            <a:r>
              <a:rPr lang="cs-CZ" sz="1600" b="1" dirty="0" smtClean="0"/>
              <a:t>  platbách </a:t>
            </a:r>
            <a:r>
              <a:rPr lang="cs-CZ" sz="1600" b="1" dirty="0"/>
              <a:t>nebo jiné citlivé informace ze soukromí klienta banky</a:t>
            </a:r>
            <a:r>
              <a:rPr lang="cs-CZ" sz="1600" dirty="0"/>
              <a:t>. </a:t>
            </a:r>
            <a:r>
              <a:rPr lang="cs-CZ" sz="1600" dirty="0" smtClean="0"/>
              <a:t>Přímý přístup zrychlí proces provádění finančního šetření (x nově zaváděná bankovní služba: provedení okamžité platby).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608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896400" y="2736000"/>
            <a:ext cx="44665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4400" b="1">
                <a:solidFill>
                  <a:srgbClr val="000000"/>
                </a:solidFill>
                <a:latin typeface="Arial"/>
                <a:ea typeface="DejaVu Sans"/>
              </a:rPr>
              <a:t>Finanční šetření</a:t>
            </a:r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39" y="-6840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5906" y="590610"/>
            <a:ext cx="942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Případová studie – Družstevní záložna</a:t>
            </a:r>
          </a:p>
          <a:p>
            <a:r>
              <a:rPr lang="cs-CZ" b="1" dirty="0" smtClean="0"/>
              <a:t>Stěžejní </a:t>
            </a:r>
            <a:r>
              <a:rPr lang="cs-CZ" b="1" dirty="0"/>
              <a:t>činnosti policejního orgánu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16000" y="1236941"/>
            <a:ext cx="9665172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1"/>
              </a:spcBef>
              <a:buFont typeface="+mj-lt"/>
              <a:buAutoNum type="arabicPeriod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Odposlechy </a:t>
            </a:r>
          </a:p>
          <a:p>
            <a:pPr marL="457200" indent="-457200">
              <a:spcBef>
                <a:spcPts val="601"/>
              </a:spcBef>
              <a:buFont typeface="+mj-lt"/>
              <a:buAutoNum type="arabicPeriod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Sledování osob a věcí</a:t>
            </a:r>
            <a:endParaRPr lang="cs-CZ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7200">
              <a:spcBef>
                <a:spcPts val="601"/>
              </a:spcBef>
              <a:buFont typeface="+mj-lt"/>
              <a:buAutoNum type="arabicPeriod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Využití operativních informací získaných od informátorů.</a:t>
            </a:r>
          </a:p>
          <a:p>
            <a:pPr marL="457200" indent="-457200">
              <a:spcBef>
                <a:spcPts val="601"/>
              </a:spcBef>
              <a:buFont typeface="+mj-lt"/>
              <a:buAutoNum type="arabicPeriod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Analýza otevřených zdrojů.</a:t>
            </a:r>
          </a:p>
          <a:p>
            <a:pPr marL="457200" indent="-457200">
              <a:spcBef>
                <a:spcPts val="601"/>
              </a:spcBef>
              <a:buFont typeface="+mj-lt"/>
              <a:buAutoNum type="arabicPeriod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Finanční a vztahové analýzy</a:t>
            </a:r>
          </a:p>
          <a:p>
            <a:pPr marL="457200" indent="-457200">
              <a:spcBef>
                <a:spcPts val="601"/>
              </a:spcBef>
              <a:buFont typeface="+mj-lt"/>
              <a:buAutoNum type="arabicPeriod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Výslechy osob.</a:t>
            </a:r>
          </a:p>
          <a:p>
            <a:pPr marL="457200" indent="-457200">
              <a:spcBef>
                <a:spcPts val="601"/>
              </a:spcBef>
              <a:buFont typeface="+mj-lt"/>
              <a:buAutoNum type="arabicPeriod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Úzká spolupráce zejména s FAU a ČNB.</a:t>
            </a:r>
          </a:p>
          <a:p>
            <a:pPr marL="457200" indent="-457200">
              <a:spcBef>
                <a:spcPts val="601"/>
              </a:spcBef>
              <a:buFont typeface="+mj-lt"/>
              <a:buAutoNum type="arabicPeriod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Intenzivní součinnost s VSZ v Praze</a:t>
            </a:r>
          </a:p>
          <a:p>
            <a:pPr marL="457200" indent="-457200">
              <a:spcBef>
                <a:spcPts val="601"/>
              </a:spcBef>
              <a:buFont typeface="+mj-lt"/>
              <a:buAutoNum type="arabicPeriod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Vyžadování justiční spolupráce v zahraničí:</a:t>
            </a:r>
            <a:endParaRPr lang="cs-CZ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spcBef>
                <a:spcPts val="601"/>
              </a:spcBef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		a) 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Hong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Kong</a:t>
            </a:r>
            <a:endParaRPr lang="cs-CZ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spcBef>
                <a:spcPts val="601"/>
              </a:spcBef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		b) Spojené arabské emiráty (SAE)</a:t>
            </a:r>
            <a:endParaRPr lang="cs-CZ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spcBef>
                <a:spcPts val="601"/>
              </a:spcBef>
            </a:pPr>
            <a:endParaRPr lang="cs-CZ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8219171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896400" y="2736000"/>
            <a:ext cx="44665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4400" b="1">
                <a:solidFill>
                  <a:srgbClr val="000000"/>
                </a:solidFill>
                <a:latin typeface="Arial"/>
                <a:ea typeface="DejaVu Sans"/>
              </a:rPr>
              <a:t>Finanční šetření</a:t>
            </a:r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39" y="-6840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5906" y="175704"/>
            <a:ext cx="942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Zajištěné hodnoty finanční prostředky na účtech a nemovitosti</a:t>
            </a:r>
            <a:br>
              <a:rPr lang="cs-CZ" b="1" dirty="0"/>
            </a:br>
            <a:endParaRPr lang="cs-CZ" b="1" dirty="0" smtClean="0"/>
          </a:p>
        </p:txBody>
      </p:sp>
      <p:sp>
        <p:nvSpPr>
          <p:cNvPr id="6" name="Obdélník 5"/>
          <p:cNvSpPr/>
          <p:nvPr/>
        </p:nvSpPr>
        <p:spPr>
          <a:xfrm>
            <a:off x="1099039" y="553915"/>
            <a:ext cx="956896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1600" dirty="0"/>
              <a:t>V rámci případu bylo realizováno rozsáhlé zajišťování majetku:	</a:t>
            </a:r>
          </a:p>
          <a:p>
            <a:pPr algn="just">
              <a:lnSpc>
                <a:spcPct val="100000"/>
              </a:lnSpc>
            </a:pPr>
            <a:endParaRPr lang="cs-CZ" sz="16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výnosů </a:t>
            </a:r>
            <a:r>
              <a:rPr lang="cs-CZ" sz="1600" dirty="0"/>
              <a:t>z TČ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náhradní </a:t>
            </a:r>
            <a:r>
              <a:rPr lang="cs-CZ" sz="1600" dirty="0"/>
              <a:t>hodnoty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zajištění </a:t>
            </a:r>
            <a:r>
              <a:rPr lang="cs-CZ" sz="1600" dirty="0"/>
              <a:t>výkonu peněžitého trestu</a:t>
            </a:r>
          </a:p>
          <a:p>
            <a:pPr algn="just"/>
            <a:r>
              <a:rPr lang="cs-CZ" sz="1600" dirty="0"/>
              <a:t>	</a:t>
            </a:r>
          </a:p>
          <a:p>
            <a:pPr algn="just"/>
            <a:r>
              <a:rPr lang="cs-CZ" sz="1600" dirty="0"/>
              <a:t>	Celkem byla zajištěna majetková hodnota ve výši cca </a:t>
            </a:r>
            <a:r>
              <a:rPr lang="cs-CZ" sz="1600" b="1" dirty="0"/>
              <a:t>3.333.000.000,-Kč</a:t>
            </a:r>
            <a:r>
              <a:rPr lang="cs-CZ" sz="1600" dirty="0"/>
              <a:t>, část těchto finančních prostředků byla na základě rozhodnutí VSZ uvolněna k výplatě drobných střadatelů. Stále trvá zajištění u majetkových hodnot v celkové výši přes </a:t>
            </a:r>
            <a:r>
              <a:rPr lang="cs-CZ" sz="1600" b="1" dirty="0"/>
              <a:t>650mil Kč.</a:t>
            </a:r>
          </a:p>
          <a:p>
            <a:endParaRPr lang="cs-CZ" sz="10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z="1600" dirty="0">
              <a:latin typeface="Calibri" panose="020F0502020204030204" pitchFamily="34" charset="0"/>
            </a:endParaRPr>
          </a:p>
        </p:txBody>
      </p:sp>
      <p:pic>
        <p:nvPicPr>
          <p:cNvPr id="8" name="Obrázek 7"/>
          <p:cNvPicPr/>
          <p:nvPr/>
        </p:nvPicPr>
        <p:blipFill>
          <a:blip r:embed="rId3"/>
          <a:stretch/>
        </p:blipFill>
        <p:spPr>
          <a:xfrm>
            <a:off x="1497139" y="3048300"/>
            <a:ext cx="4032000" cy="2268000"/>
          </a:xfrm>
          <a:prstGeom prst="rect">
            <a:avLst/>
          </a:prstGeom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20" y="3048300"/>
            <a:ext cx="393480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779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896400" y="2736000"/>
            <a:ext cx="44665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4400" b="1">
                <a:solidFill>
                  <a:srgbClr val="000000"/>
                </a:solidFill>
                <a:latin typeface="Arial"/>
                <a:ea typeface="DejaVu Sans"/>
              </a:rPr>
              <a:t>Finanční šetření</a:t>
            </a:r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39" y="-6840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5906" y="175704"/>
            <a:ext cx="9425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Výsledek činnosti NCOZ</a:t>
            </a:r>
          </a:p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 smtClean="0"/>
          </a:p>
        </p:txBody>
      </p:sp>
      <p:sp>
        <p:nvSpPr>
          <p:cNvPr id="6" name="Obdélník 5"/>
          <p:cNvSpPr/>
          <p:nvPr/>
        </p:nvSpPr>
        <p:spPr>
          <a:xfrm>
            <a:off x="971577" y="852854"/>
            <a:ext cx="95689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dirty="0"/>
              <a:t>V prvním sledu  21 osob včetně představenstva spořitelního družstva. Trestné činy zpronevěry, úvěrového podvodu a legalizace výnosů z trestné činnosti. Škoda vyčíslena na cca 1,2 miliardy Kč.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dirty="0"/>
              <a:t>Ukončeno hlavní líčení u MS v Praze, je očekáván prvoinstanční rozsudek ve věci.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dirty="0"/>
              <a:t>V další části 1 osoba zajišťující vznik legalizační struktury v Hongkongu. Trestný čin legalizace výnosů z trestné činnosti ve vztahu k majetkové hodnotě cca 1 mld. Kč.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dirty="0"/>
              <a:t>Ve věci byla podána obžaloba.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dirty="0"/>
              <a:t>V další větvi NCOZ prověřila cca 240 podezřelých úvěrů, poskytnutých spořitelním družstvem. Bylo zahájeno cca 130 trestních řízení, do současné doby bylo podáno cca 35 návrhů na podání obžaloby a v dalších případech bylo zahájeno trestní stíhání proti konkrétní osobě dle </a:t>
            </a:r>
            <a:r>
              <a:rPr lang="cs-CZ" sz="1600" dirty="0" err="1"/>
              <a:t>ust</a:t>
            </a:r>
            <a:r>
              <a:rPr lang="cs-CZ" sz="1600" dirty="0"/>
              <a:t>. § 160 odst. 1 </a:t>
            </a:r>
            <a:r>
              <a:rPr lang="cs-CZ" sz="1600" dirty="0" err="1"/>
              <a:t>tr</a:t>
            </a:r>
            <a:r>
              <a:rPr lang="cs-CZ" sz="1600" dirty="0"/>
              <a:t>. řádu.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/>
            <a:r>
              <a:rPr lang="cs-CZ" sz="1600" dirty="0"/>
              <a:t> V části věcí probíhají hlavní líčení, případně již byly vyneseny rozsudky s nepodmíněnými tresty.  </a:t>
            </a:r>
          </a:p>
          <a:p>
            <a:pPr algn="just"/>
            <a:endParaRPr lang="cs-CZ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406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896400" y="2736000"/>
            <a:ext cx="44665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4400" b="1">
                <a:solidFill>
                  <a:srgbClr val="000000"/>
                </a:solidFill>
                <a:latin typeface="Arial"/>
                <a:ea typeface="DejaVu Sans"/>
              </a:rPr>
              <a:t>Finanční šetření</a:t>
            </a:r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39" y="-6840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5906" y="2586635"/>
            <a:ext cx="942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708917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896400" y="2736000"/>
            <a:ext cx="44665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4400" b="1">
                <a:solidFill>
                  <a:srgbClr val="000000"/>
                </a:solidFill>
                <a:latin typeface="Arial"/>
                <a:ea typeface="DejaVu Sans"/>
              </a:rPr>
              <a:t>Finanční šetření</a:t>
            </a:r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39" y="-6840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5906" y="590610"/>
            <a:ext cx="942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východiska postihování trestné činnosti postsovětských zločineckých struktur a praní peněz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16000" y="1236941"/>
            <a:ext cx="96651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 smtClean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Úzká </a:t>
            </a:r>
            <a:r>
              <a:rPr lang="cs-CZ" dirty="0">
                <a:cs typeface="Arial" panose="020B0604020202020204" pitchFamily="34" charset="0"/>
              </a:rPr>
              <a:t>spolupráce bezpečnostních složek </a:t>
            </a:r>
            <a:r>
              <a:rPr lang="cs-CZ" dirty="0" smtClean="0">
                <a:cs typeface="Arial" panose="020B0604020202020204" pitchFamily="34" charset="0"/>
              </a:rPr>
              <a:t>ČR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Z </a:t>
            </a:r>
            <a:r>
              <a:rPr lang="cs-CZ" dirty="0">
                <a:cs typeface="Arial" panose="020B0604020202020204" pitchFamily="34" charset="0"/>
              </a:rPr>
              <a:t>hlediska NCOZ a jejího zaměření především v současné době s Bezpečnostní informační službou, dále s ostatními zpravodajskými službami, Finančně analytickým úřadem, Generálním finančním ředitelstvím, ČNB a dalšími </a:t>
            </a:r>
            <a:r>
              <a:rPr lang="cs-CZ" dirty="0" smtClean="0">
                <a:cs typeface="Arial" panose="020B0604020202020204" pitchFamily="34" charset="0"/>
              </a:rPr>
              <a:t>partnery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Mezinárodní </a:t>
            </a:r>
            <a:r>
              <a:rPr lang="cs-CZ" dirty="0">
                <a:cs typeface="Arial" panose="020B0604020202020204" pitchFamily="34" charset="0"/>
              </a:rPr>
              <a:t>působení  zločinu, ovšem s velkým důrazem na využití – zneužití národních hranic, tam kde je to výhodné pro zločinecké skupiny, tedy nezbytná úzká mezinárodní bezpečnostní </a:t>
            </a:r>
            <a:r>
              <a:rPr lang="cs-CZ" dirty="0" smtClean="0">
                <a:cs typeface="Arial" panose="020B0604020202020204" pitchFamily="34" charset="0"/>
              </a:rPr>
              <a:t>spolupráce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Změna </a:t>
            </a:r>
            <a:r>
              <a:rPr lang="cs-CZ" dirty="0">
                <a:cs typeface="Arial" panose="020B0604020202020204" pitchFamily="34" charset="0"/>
              </a:rPr>
              <a:t>pojetí a filosofie páchání trestné činnosti a její posun od původních forem spojených především s násilnými projevy a na ně teprve navazující další kriminální činnosti, především do prostředí ekonomiky a násilné pozadí zůstává pouze nezbytnou a servisní činností</a:t>
            </a:r>
          </a:p>
        </p:txBody>
      </p:sp>
    </p:spTree>
    <p:extLst>
      <p:ext uri="{BB962C8B-B14F-4D97-AF65-F5344CB8AC3E}">
        <p14:creationId xmlns:p14="http://schemas.microsoft.com/office/powerpoint/2010/main" val="6401026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896400" y="2736000"/>
            <a:ext cx="44665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4400" b="1">
                <a:solidFill>
                  <a:srgbClr val="000000"/>
                </a:solidFill>
                <a:latin typeface="Arial"/>
                <a:ea typeface="DejaVu Sans"/>
              </a:rPr>
              <a:t>Finanční šetření</a:t>
            </a:r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39" y="-6840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5906" y="590610"/>
            <a:ext cx="942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Postsovětské struktury v ČR - struktura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16000" y="1236941"/>
            <a:ext cx="96651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Dlouhodobě </a:t>
            </a:r>
            <a:r>
              <a:rPr lang="cs-CZ" dirty="0">
                <a:cs typeface="Arial" panose="020B0604020202020204" pitchFamily="34" charset="0"/>
              </a:rPr>
              <a:t>dokumentuje v posledním desetiletí změnu posunu filosofie páchání těchto struktur, kdy dominantním polem jejich páchání se stává právě investiční činnost a získání vlivu </a:t>
            </a:r>
            <a:r>
              <a:rPr lang="cs-CZ" dirty="0" smtClean="0">
                <a:cs typeface="Arial" panose="020B0604020202020204" pitchFamily="34" charset="0"/>
              </a:rPr>
              <a:t/>
            </a:r>
            <a:br>
              <a:rPr lang="cs-CZ" dirty="0" smtClean="0">
                <a:cs typeface="Arial" panose="020B0604020202020204" pitchFamily="34" charset="0"/>
              </a:rPr>
            </a:br>
            <a:r>
              <a:rPr lang="cs-CZ" dirty="0" smtClean="0">
                <a:cs typeface="Arial" panose="020B0604020202020204" pitchFamily="34" charset="0"/>
              </a:rPr>
              <a:t>v </a:t>
            </a:r>
            <a:r>
              <a:rPr lang="cs-CZ" dirty="0">
                <a:cs typeface="Arial" panose="020B0604020202020204" pitchFamily="34" charset="0"/>
              </a:rPr>
              <a:t>ekonomickém a na něj navázaném mocenské prostředí – posun  do oblasti vyprání špinavých peněz, aktuálně doprovázené vstupem do virtuálního kybernetického </a:t>
            </a:r>
            <a:r>
              <a:rPr lang="cs-CZ" dirty="0" smtClean="0">
                <a:cs typeface="Arial" panose="020B0604020202020204" pitchFamily="34" charset="0"/>
              </a:rPr>
              <a:t>prostředí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Nadále </a:t>
            </a:r>
            <a:r>
              <a:rPr lang="cs-CZ" dirty="0">
                <a:cs typeface="Arial" panose="020B0604020202020204" pitchFamily="34" charset="0"/>
              </a:rPr>
              <a:t>existují dvě základní formy působení postsovětských struktur </a:t>
            </a:r>
            <a:endParaRPr lang="cs-CZ" dirty="0" smtClean="0">
              <a:cs typeface="Arial" panose="020B0604020202020204" pitchFamily="34" charset="0"/>
            </a:endParaRPr>
          </a:p>
          <a:p>
            <a:pPr algn="just"/>
            <a:r>
              <a:rPr lang="cs-CZ" b="1" dirty="0" smtClean="0">
                <a:cs typeface="Arial" panose="020B0604020202020204" pitchFamily="34" charset="0"/>
              </a:rPr>
              <a:t>Ad </a:t>
            </a:r>
            <a:r>
              <a:rPr lang="cs-CZ" b="1" dirty="0">
                <a:cs typeface="Arial" panose="020B0604020202020204" pitchFamily="34" charset="0"/>
              </a:rPr>
              <a:t>A</a:t>
            </a:r>
            <a:r>
              <a:rPr lang="cs-CZ" dirty="0">
                <a:cs typeface="Arial" panose="020B0604020202020204" pitchFamily="34" charset="0"/>
              </a:rPr>
              <a:t> společenství tzv. vorů v zákoně,  kde o strukturu  osob, které jsou kriminálními autoritami a řídí páchání různých druhů trestné činnosti, nejznámějším v ČR je případ aktivit </a:t>
            </a:r>
            <a:r>
              <a:rPr lang="cs-CZ" dirty="0" err="1">
                <a:cs typeface="Arial" panose="020B0604020202020204" pitchFamily="34" charset="0"/>
              </a:rPr>
              <a:t>vorovského</a:t>
            </a:r>
            <a:r>
              <a:rPr lang="cs-CZ" dirty="0">
                <a:cs typeface="Arial" panose="020B0604020202020204" pitchFamily="34" charset="0"/>
              </a:rPr>
              <a:t> bratrstva (tzv. klanu TBILISI),  z okolí osoby </a:t>
            </a:r>
            <a:r>
              <a:rPr lang="cs-CZ" b="1" dirty="0">
                <a:cs typeface="Arial" panose="020B0604020202020204" pitchFamily="34" charset="0"/>
              </a:rPr>
              <a:t>SOGHOYAN </a:t>
            </a:r>
            <a:r>
              <a:rPr lang="cs-CZ" b="1" dirty="0" smtClean="0">
                <a:cs typeface="Arial" panose="020B0604020202020204" pitchFamily="34" charset="0"/>
              </a:rPr>
              <a:t>ANDRANIK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Tato </a:t>
            </a:r>
            <a:r>
              <a:rPr lang="cs-CZ" dirty="0">
                <a:cs typeface="Arial" panose="020B0604020202020204" pitchFamily="34" charset="0"/>
              </a:rPr>
              <a:t>společenství jsou dnes charakteristická především pro kavkazské  národnostní diaspory  </a:t>
            </a:r>
            <a:r>
              <a:rPr lang="cs-CZ" dirty="0" smtClean="0">
                <a:cs typeface="Arial" panose="020B0604020202020204" pitchFamily="34" charset="0"/>
              </a:rPr>
              <a:t/>
            </a:r>
            <a:br>
              <a:rPr lang="cs-CZ" dirty="0" smtClean="0">
                <a:cs typeface="Arial" panose="020B0604020202020204" pitchFamily="34" charset="0"/>
              </a:rPr>
            </a:br>
            <a:r>
              <a:rPr lang="cs-CZ" dirty="0" smtClean="0">
                <a:cs typeface="Arial" panose="020B0604020202020204" pitchFamily="34" charset="0"/>
              </a:rPr>
              <a:t>a </a:t>
            </a:r>
            <a:r>
              <a:rPr lang="cs-CZ" dirty="0">
                <a:cs typeface="Arial" panose="020B0604020202020204" pitchFamily="34" charset="0"/>
              </a:rPr>
              <a:t>Ukrajinské závadové prostředí s výjimkou Čečenské </a:t>
            </a:r>
            <a:r>
              <a:rPr lang="cs-CZ" dirty="0" smtClean="0">
                <a:cs typeface="Arial" panose="020B0604020202020204" pitchFamily="34" charset="0"/>
              </a:rPr>
              <a:t>diaspory</a:t>
            </a:r>
          </a:p>
          <a:p>
            <a:pPr algn="just"/>
            <a:r>
              <a:rPr lang="cs-CZ" b="1" dirty="0">
                <a:cs typeface="Arial" panose="020B0604020202020204" pitchFamily="34" charset="0"/>
              </a:rPr>
              <a:t>Ad B</a:t>
            </a:r>
            <a:r>
              <a:rPr lang="cs-CZ" dirty="0">
                <a:cs typeface="Arial" panose="020B0604020202020204" pitchFamily="34" charset="0"/>
              </a:rPr>
              <a:t> jde organizované skupiny slovanského původu,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cs typeface="Arial" panose="020B0604020202020204" pitchFamily="34" charset="0"/>
              </a:rPr>
              <a:t>a to  ruských zločineckých syndikátů</a:t>
            </a:r>
            <a:r>
              <a:rPr lang="cs-CZ" dirty="0">
                <a:cs typeface="Arial" panose="020B0604020202020204" pitchFamily="34" charset="0"/>
              </a:rPr>
              <a:t>, jako jsou např. skupiny </a:t>
            </a:r>
            <a:r>
              <a:rPr lang="cs-CZ" b="1" dirty="0" err="1">
                <a:cs typeface="Arial" panose="020B0604020202020204" pitchFamily="34" charset="0"/>
              </a:rPr>
              <a:t>Solncevská</a:t>
            </a:r>
            <a:r>
              <a:rPr lang="cs-CZ" dirty="0">
                <a:cs typeface="Arial" panose="020B0604020202020204" pitchFamily="34" charset="0"/>
              </a:rPr>
              <a:t>,  </a:t>
            </a:r>
            <a:r>
              <a:rPr lang="cs-CZ" b="1" dirty="0" err="1">
                <a:cs typeface="Arial" panose="020B0604020202020204" pitchFamily="34" charset="0"/>
              </a:rPr>
              <a:t>Tambovská</a:t>
            </a:r>
            <a:r>
              <a:rPr lang="cs-CZ" dirty="0">
                <a:cs typeface="Arial" panose="020B0604020202020204" pitchFamily="34" charset="0"/>
              </a:rPr>
              <a:t>, kdy můžeme rovněž hovořit o tom, že citované struktury  jsou dnes pojímány spíše jako „</a:t>
            </a:r>
            <a:r>
              <a:rPr lang="cs-CZ" b="1" dirty="0">
                <a:cs typeface="Arial" panose="020B0604020202020204" pitchFamily="34" charset="0"/>
              </a:rPr>
              <a:t>obchodní   korporace</a:t>
            </a:r>
            <a:r>
              <a:rPr lang="cs-CZ" dirty="0">
                <a:cs typeface="Arial" panose="020B0604020202020204" pitchFamily="34" charset="0"/>
              </a:rPr>
              <a:t>“, jelikož jejich čelní představitelé se běžně pohybují v oficiálních (legálních) obchodních, politických kruzích Ruské federace apod. a jejich snahou je vytvářet zdání legální podnikatelské aktivity a takto se prezentovat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212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896400" y="2736000"/>
            <a:ext cx="44665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4400" b="1">
                <a:solidFill>
                  <a:srgbClr val="000000"/>
                </a:solidFill>
                <a:latin typeface="Arial"/>
                <a:ea typeface="DejaVu Sans"/>
              </a:rPr>
              <a:t>Finanční šetření</a:t>
            </a:r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39" y="-6840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5906" y="590610"/>
            <a:ext cx="942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Postsovětské struktury v ČR - struktura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16000" y="959943"/>
            <a:ext cx="96651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a </a:t>
            </a:r>
            <a:r>
              <a:rPr lang="cs-CZ" dirty="0">
                <a:cs typeface="Arial" panose="020B0604020202020204" pitchFamily="34" charset="0"/>
              </a:rPr>
              <a:t>dále </a:t>
            </a:r>
            <a:r>
              <a:rPr lang="cs-CZ" b="1" dirty="0">
                <a:cs typeface="Arial" panose="020B0604020202020204" pitchFamily="34" charset="0"/>
              </a:rPr>
              <a:t>ukrajinských zločineckých skupin</a:t>
            </a:r>
            <a:r>
              <a:rPr lang="cs-CZ" dirty="0">
                <a:cs typeface="Arial" panose="020B0604020202020204" pitchFamily="34" charset="0"/>
              </a:rPr>
              <a:t>, kdy jsou tvořeny lokálními uskupeními s přeshraničním přesahem, jejichž původní operační prostor je konkrétní ukrajinské město či region. Dle tohoto hlediska se jednotlivá zločinná uskupení nazývají např. Lvovská, Luganská, Dněpropetrovská skupina apod. a jsou zpravidla ovládány některým z vorů v zákoně</a:t>
            </a:r>
            <a:r>
              <a:rPr lang="cs-CZ" dirty="0" smtClean="0"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tzv</a:t>
            </a:r>
            <a:r>
              <a:rPr lang="cs-CZ" dirty="0">
                <a:cs typeface="Arial" panose="020B0604020202020204" pitchFamily="34" charset="0"/>
              </a:rPr>
              <a:t>. ukrajinské závadové prostředí v horizontu několika let přešlo z patrné násilné trestné činnosti do oblasti daňových deliktů, nelegálního obchodu s tabákem, legalizací finančních prostředků pocházející z trestné činnosti spáchané především na území Ukrajiny (podvody, zpronevěry státních peněz, korupce apod.) Toto je dáno tím, že ČR se stala cílovou (klidovou) destinací.  Byť jsme aktuálně zaznamenali určité pokusy o návrat do vybírání výpalného u některých podnikatelských aktivit Ukrajinské diaspory v ČR tzv. </a:t>
            </a:r>
            <a:r>
              <a:rPr lang="cs-CZ" b="1" dirty="0" err="1" smtClean="0">
                <a:cs typeface="Arial" panose="020B0604020202020204" pitchFamily="34" charset="0"/>
              </a:rPr>
              <a:t>občnik</a:t>
            </a:r>
            <a:endParaRPr lang="cs-CZ" b="1" dirty="0" smtClean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b="1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Specifické </a:t>
            </a:r>
            <a:r>
              <a:rPr lang="cs-CZ" dirty="0">
                <a:cs typeface="Arial" panose="020B0604020202020204" pitchFamily="34" charset="0"/>
              </a:rPr>
              <a:t>je postavení Čečenské </a:t>
            </a:r>
            <a:r>
              <a:rPr lang="cs-CZ" dirty="0" err="1">
                <a:cs typeface="Arial" panose="020B0604020202020204" pitchFamily="34" charset="0"/>
              </a:rPr>
              <a:t>diapory</a:t>
            </a:r>
            <a:r>
              <a:rPr lang="cs-CZ" dirty="0">
                <a:cs typeface="Arial" panose="020B0604020202020204" pitchFamily="34" charset="0"/>
              </a:rPr>
              <a:t>, kdy závadové osoby z tohoto prostředí jsou,  využívány pro násilná jednání (nájemné vraždy, vydírání apod.) v řadách východoslovanských skupin. Je rovněž využíváno díky své nadstandardní soudržnosti pro vytváření stabilních „kontrolních řetězců“, např. pro zabezpečování nelegálního dovozu masivního objemu cigaret vyrobených na Ukrajině, které jsou distribuovány v zemích EU. </a:t>
            </a:r>
          </a:p>
        </p:txBody>
      </p:sp>
    </p:spTree>
    <p:extLst>
      <p:ext uri="{BB962C8B-B14F-4D97-AF65-F5344CB8AC3E}">
        <p14:creationId xmlns:p14="http://schemas.microsoft.com/office/powerpoint/2010/main" val="29271910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896400" y="2736000"/>
            <a:ext cx="44665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4400" b="1">
                <a:solidFill>
                  <a:srgbClr val="000000"/>
                </a:solidFill>
                <a:latin typeface="Arial"/>
                <a:ea typeface="DejaVu Sans"/>
              </a:rPr>
              <a:t>Finanční šetření</a:t>
            </a:r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39" y="-6840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5906" y="590610"/>
            <a:ext cx="942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Postsovětské kriminální struktury v ČR rizika pronikání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67154" y="959943"/>
            <a:ext cx="97140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Některé </a:t>
            </a:r>
            <a:r>
              <a:rPr lang="cs-CZ" dirty="0">
                <a:cs typeface="Arial" panose="020B0604020202020204" pitchFamily="34" charset="0"/>
              </a:rPr>
              <a:t>státy postsovětského prostoru charakterizuje vytváření koexistence a propojení zájmů státních, bezpečnostních, oligarchicko-podnikatelských a kriminálních struktur. Společná strategie je přenést tento model prostředí i do reality středoevropského prostoru.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Cílem </a:t>
            </a:r>
            <a:r>
              <a:rPr lang="cs-CZ" dirty="0">
                <a:cs typeface="Arial" panose="020B0604020202020204" pitchFamily="34" charset="0"/>
              </a:rPr>
              <a:t>přenesení tohoto modelu je vytvoření bezpečného zázemí pro nelegální aktivity kriminální skupin a na ně navázaných spolupracujících struktur, kdy konečným cílem je  především bezpečné převedení části vytvořených zisků do cílové země, které se na tomto území tváří jako tzv. čisté a tyto dále užívat, jednak k vlastnímu žití, jednak k financování dalších zájmových aktivit.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Těchto </a:t>
            </a:r>
            <a:r>
              <a:rPr lang="cs-CZ" dirty="0">
                <a:cs typeface="Arial" panose="020B0604020202020204" pitchFamily="34" charset="0"/>
              </a:rPr>
              <a:t>cílů je dosahováno i prostřednictvím hybridních operací, kde se propojují zájmy působení výše uvedených skupin v teritoriu dané země, ČR nevyjímaje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V </a:t>
            </a:r>
            <a:r>
              <a:rPr lang="cs-CZ" dirty="0">
                <a:cs typeface="Arial" panose="020B0604020202020204" pitchFamily="34" charset="0"/>
              </a:rPr>
              <a:t>rámci ČR velkou roli hraje kulturní a jazyková blízkost a tradiční provázanost osobních a ekonomických známostí.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Toto </a:t>
            </a:r>
            <a:r>
              <a:rPr lang="cs-CZ" dirty="0">
                <a:cs typeface="Arial" panose="020B0604020202020204" pitchFamily="34" charset="0"/>
              </a:rPr>
              <a:t>působení nese velká rizika pro vnitřní pořádek a bezpečnost České republiky, kdy na umísťování těchto nelegálních zisků se navazuje další trestná činnost, typicky daňová trestná činnost, korupce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V </a:t>
            </a:r>
            <a:r>
              <a:rPr lang="cs-CZ" dirty="0">
                <a:cs typeface="Arial" panose="020B0604020202020204" pitchFamily="34" charset="0"/>
              </a:rPr>
              <a:t>současnosti díky uloženým sankcím ve vztahu k obsazení Krymu došlo k určitému poklesu těchto aktivit, nicméně tento efekt se může projevovat v trestné činnosti spojené s porušováním mezinárodních sankcí, resp. Je na ni přímo navázán jako snaha pomocí těchto aktivit obejít tyto sankční opatření</a:t>
            </a:r>
          </a:p>
        </p:txBody>
      </p:sp>
    </p:spTree>
    <p:extLst>
      <p:ext uri="{BB962C8B-B14F-4D97-AF65-F5344CB8AC3E}">
        <p14:creationId xmlns:p14="http://schemas.microsoft.com/office/powerpoint/2010/main" val="17494969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896400" y="2736000"/>
            <a:ext cx="44665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4400" b="1">
                <a:solidFill>
                  <a:srgbClr val="000000"/>
                </a:solidFill>
                <a:latin typeface="Arial"/>
                <a:ea typeface="DejaVu Sans"/>
              </a:rPr>
              <a:t>Finanční šetření</a:t>
            </a:r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39" y="-6840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5906" y="590610"/>
            <a:ext cx="942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Postsovětské kriminální struktury vytváření zázemí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16000" y="1236941"/>
            <a:ext cx="96651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S </a:t>
            </a:r>
            <a:r>
              <a:rPr lang="cs-CZ" dirty="0">
                <a:cs typeface="Arial" panose="020B0604020202020204" pitchFamily="34" charset="0"/>
              </a:rPr>
              <a:t>činností těchto skupin je spojen tzv. „ </a:t>
            </a:r>
            <a:r>
              <a:rPr lang="cs-CZ" dirty="0" err="1">
                <a:cs typeface="Arial" panose="020B0604020202020204" pitchFamily="34" charset="0"/>
              </a:rPr>
              <a:t>asset</a:t>
            </a:r>
            <a:r>
              <a:rPr lang="cs-CZ" dirty="0">
                <a:cs typeface="Arial" panose="020B0604020202020204" pitchFamily="34" charset="0"/>
              </a:rPr>
              <a:t> </a:t>
            </a:r>
            <a:r>
              <a:rPr lang="cs-CZ" dirty="0" err="1">
                <a:cs typeface="Arial" panose="020B0604020202020204" pitchFamily="34" charset="0"/>
              </a:rPr>
              <a:t>manegement</a:t>
            </a:r>
            <a:r>
              <a:rPr lang="cs-CZ" dirty="0" smtClean="0">
                <a:cs typeface="Arial" panose="020B0604020202020204" pitchFamily="34" charset="0"/>
              </a:rPr>
              <a:t>“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Jde </a:t>
            </a:r>
            <a:r>
              <a:rPr lang="cs-CZ" dirty="0">
                <a:cs typeface="Arial" panose="020B0604020202020204" pitchFamily="34" charset="0"/>
              </a:rPr>
              <a:t>o vytvoření logistické, zprostředkovatelské či správcovské činnosti ve prospěch koncového zahraničního </a:t>
            </a:r>
            <a:r>
              <a:rPr lang="cs-CZ" dirty="0" smtClean="0">
                <a:cs typeface="Arial" panose="020B0604020202020204" pitchFamily="34" charset="0"/>
              </a:rPr>
              <a:t>vlastníka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V </a:t>
            </a:r>
            <a:r>
              <a:rPr lang="cs-CZ" dirty="0">
                <a:cs typeface="Arial" panose="020B0604020202020204" pitchFamily="34" charset="0"/>
              </a:rPr>
              <a:t>těchto službách se pohybují i osoby cizího původu, ale s dlouhodobým usazením v ČR i přímo rození občané </a:t>
            </a:r>
            <a:r>
              <a:rPr lang="cs-CZ" dirty="0" smtClean="0">
                <a:cs typeface="Arial" panose="020B0604020202020204" pitchFamily="34" charset="0"/>
              </a:rPr>
              <a:t>ČR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Jde </a:t>
            </a:r>
            <a:r>
              <a:rPr lang="cs-CZ" dirty="0">
                <a:cs typeface="Arial" panose="020B0604020202020204" pitchFamily="34" charset="0"/>
              </a:rPr>
              <a:t>o systém budování klientelistických vazeb s cílem proniknout do podnikatelského a politického prostředí </a:t>
            </a:r>
            <a:r>
              <a:rPr lang="cs-CZ" dirty="0" smtClean="0">
                <a:cs typeface="Arial" panose="020B0604020202020204" pitchFamily="34" charset="0"/>
              </a:rPr>
              <a:t>ČR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Například Zahraniční </a:t>
            </a:r>
            <a:r>
              <a:rPr lang="cs-CZ" dirty="0">
                <a:cs typeface="Arial" panose="020B0604020202020204" pitchFamily="34" charset="0"/>
              </a:rPr>
              <a:t>obchod s Ruskou federací tvoří jen 2,1% z obratu celého zahraničního obchodu, přesto občané Ruské federace v ČR dle statistik agentury BISNODE patří z hlediska zahraničních vlastníků mezi nejčastější vlastníky obchodních korporací v ČR</a:t>
            </a:r>
          </a:p>
        </p:txBody>
      </p:sp>
    </p:spTree>
    <p:extLst>
      <p:ext uri="{BB962C8B-B14F-4D97-AF65-F5344CB8AC3E}">
        <p14:creationId xmlns:p14="http://schemas.microsoft.com/office/powerpoint/2010/main" val="9262422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896400" y="2736000"/>
            <a:ext cx="44665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4400" b="1">
                <a:solidFill>
                  <a:srgbClr val="000000"/>
                </a:solidFill>
                <a:latin typeface="Arial"/>
                <a:ea typeface="DejaVu Sans"/>
              </a:rPr>
              <a:t>Finanční šetření</a:t>
            </a:r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34494" y="72463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Statistika majetku zajištěného v trestním řízení v rámci PČR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862014" y="1124744"/>
            <a:ext cx="85352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/>
          </a:p>
        </p:txBody>
      </p:sp>
      <p:graphicFrame>
        <p:nvGraphicFramePr>
          <p:cNvPr id="6" name="Graf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269851"/>
              </p:ext>
            </p:extLst>
          </p:nvPr>
        </p:nvGraphicFramePr>
        <p:xfrm>
          <a:off x="1703512" y="1342253"/>
          <a:ext cx="8478718" cy="4036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72298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896400" y="2736000"/>
            <a:ext cx="44665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4400" b="1">
                <a:solidFill>
                  <a:srgbClr val="000000"/>
                </a:solidFill>
                <a:latin typeface="Arial"/>
                <a:ea typeface="DejaVu Sans"/>
              </a:rPr>
              <a:t>Finanční šetření</a:t>
            </a:r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39" y="-6840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5906" y="709582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Struktura zajištěného majetku a odčerpaného majetku</a:t>
            </a:r>
            <a:endParaRPr lang="cs-CZ" sz="2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55906" y="1236941"/>
            <a:ext cx="94252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Policie ČR nejčastěji zajišťuje: peněžní </a:t>
            </a:r>
            <a:r>
              <a:rPr lang="cs-CZ" dirty="0">
                <a:cs typeface="Arial" panose="020B0604020202020204" pitchFamily="34" charset="0"/>
              </a:rPr>
              <a:t>prostředky na bankovních </a:t>
            </a:r>
            <a:r>
              <a:rPr lang="cs-CZ" dirty="0" smtClean="0">
                <a:cs typeface="Arial" panose="020B0604020202020204" pitchFamily="34" charset="0"/>
              </a:rPr>
              <a:t>účtech a v hotovosti, nemovitosti, cenné papíry, pohledávky, vozidla, šperky, luxusní zboží a elektrozařízení.</a:t>
            </a:r>
            <a:endParaRPr lang="cs-CZ" dirty="0" smtClean="0"/>
          </a:p>
          <a:p>
            <a:pPr algn="just"/>
            <a:endParaRPr lang="cs-CZ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/>
              <a:t>Dále virtuální měnu (NPC zajistila v jednom případě 114 BTC; policejní BTC peněženka spolupráce s ÚZSVM); licenční právo k provozování FVE, investiční směnky, letadlo atd.</a:t>
            </a:r>
          </a:p>
          <a:p>
            <a:pPr algn="just"/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/>
              <a:t>Od roku 2011 byl odčerpán majetek v hodnotě </a:t>
            </a:r>
            <a:r>
              <a:rPr lang="cs-CZ" b="1" dirty="0" smtClean="0"/>
              <a:t>cca 10 miliard Kč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/>
              <a:t>Okolo 80 % tohoto majetku bylo odčerpáno </a:t>
            </a:r>
            <a:r>
              <a:rPr lang="cs-CZ" b="1" dirty="0" smtClean="0"/>
              <a:t>již v přípravném řízení trestním</a:t>
            </a:r>
            <a:r>
              <a:rPr lang="cs-CZ" dirty="0" smtClean="0"/>
              <a:t>, a to vydáním věci poškozené osobě (podvody, krádeže, zpronevěra atd.)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/>
              <a:t>Podle analýzy </a:t>
            </a:r>
            <a:r>
              <a:rPr lang="cs-CZ" b="1" dirty="0" smtClean="0"/>
              <a:t>96 pravomocně ukončených případů </a:t>
            </a:r>
            <a:r>
              <a:rPr lang="cs-CZ" dirty="0" smtClean="0"/>
              <a:t>(ÚOOZ, ÚOKFK, NCOZ) byl u daňové trestné činnosti již odčerpán majetek ve výši cca. </a:t>
            </a:r>
            <a:r>
              <a:rPr lang="cs-CZ" b="1" dirty="0" smtClean="0"/>
              <a:t>687 milionů Kč </a:t>
            </a:r>
            <a:r>
              <a:rPr lang="cs-CZ" dirty="0" smtClean="0"/>
              <a:t>(17 trestních spisů).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     Další rozsáhlé kauzy nejsou ještě pravomocně ukončeny.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25463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896400" y="2736000"/>
            <a:ext cx="44665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4400" b="1">
                <a:solidFill>
                  <a:srgbClr val="000000"/>
                </a:solidFill>
                <a:latin typeface="Arial"/>
                <a:ea typeface="DejaVu Sans"/>
              </a:rPr>
              <a:t>Finanční šetření</a:t>
            </a:r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93606" y="682441"/>
            <a:ext cx="9299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Kvalitní legislativní úprava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24000" y="4943674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293607" y="1234124"/>
            <a:ext cx="93743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/>
              <a:t>V případě, kdy nelze dohledat výnos z trestné činnosti, </a:t>
            </a:r>
            <a:r>
              <a:rPr lang="cs-CZ" b="1" dirty="0" smtClean="0"/>
              <a:t>je OČTŘ oprávněn zajistit </a:t>
            </a:r>
            <a:br>
              <a:rPr lang="cs-CZ" b="1" dirty="0" smtClean="0"/>
            </a:br>
            <a:r>
              <a:rPr lang="cs-CZ" b="1" dirty="0" smtClean="0"/>
              <a:t>tzv. náhradní hodnotu </a:t>
            </a:r>
            <a:r>
              <a:rPr lang="cs-CZ" dirty="0" smtClean="0"/>
              <a:t>(legální majetek osoby, která výnosem z TČ disponovala).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/>
              <a:t>Státní zástupce je oprávněn zajistit  i legální majetek, a to pro zajištění </a:t>
            </a:r>
            <a:r>
              <a:rPr lang="cs-CZ" b="1" dirty="0" smtClean="0"/>
              <a:t>nároku poškozeného</a:t>
            </a:r>
            <a:r>
              <a:rPr lang="cs-CZ" dirty="0" smtClean="0"/>
              <a:t>, </a:t>
            </a:r>
            <a:r>
              <a:rPr lang="cs-CZ" b="1" dirty="0" smtClean="0"/>
              <a:t>uložení peněžitého trestu nebo trestu propadnutí majetku </a:t>
            </a:r>
            <a:r>
              <a:rPr lang="cs-CZ" dirty="0" smtClean="0"/>
              <a:t>(policejní orgán podává podnět SZ).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 smtClean="0"/>
              <a:t>Zabrání části majetku podle § 102a TZ  resp. </a:t>
            </a:r>
            <a:r>
              <a:rPr lang="cs-CZ" b="1" smtClean="0"/>
              <a:t>§ 358b </a:t>
            </a:r>
            <a:r>
              <a:rPr lang="cs-CZ" b="1" dirty="0" smtClean="0"/>
              <a:t>TŘ (tzv. rozšířené konfiskace</a:t>
            </a:r>
            <a:r>
              <a:rPr lang="cs-CZ" dirty="0" smtClean="0"/>
              <a:t>) – snížení důkazního standardu v trestním řízení; v případě hrubého nepoměru mezi zákonnými příjmy </a:t>
            </a:r>
            <a:br>
              <a:rPr lang="cs-CZ" dirty="0" smtClean="0"/>
            </a:br>
            <a:r>
              <a:rPr lang="cs-CZ" dirty="0" smtClean="0"/>
              <a:t>a nabytým majetkem soud stanoví vyvratitelnou domněnku, že rozdílná část majetku pochází </a:t>
            </a:r>
            <a:br>
              <a:rPr lang="cs-CZ" dirty="0" smtClean="0"/>
            </a:br>
            <a:r>
              <a:rPr lang="cs-CZ" dirty="0" smtClean="0"/>
              <a:t>z trestné činnosti.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algn="just"/>
            <a:r>
              <a:rPr lang="cs-CZ" dirty="0" smtClean="0"/>
              <a:t>      Lze přihlížet k majetku nabytém po 17.3.2017 (účinnost novely TZ a TŘ); začíná se využívat          </a:t>
            </a:r>
          </a:p>
          <a:p>
            <a:pPr algn="just"/>
            <a:r>
              <a:rPr lang="cs-CZ" dirty="0"/>
              <a:t> </a:t>
            </a:r>
            <a:r>
              <a:rPr lang="cs-CZ" dirty="0" smtClean="0"/>
              <a:t>     především u drogové trestné činnosti.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9557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1359</Words>
  <PresentationFormat>Širokoúhlá obrazovka</PresentationFormat>
  <Paragraphs>220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DejaVu Sans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2019-09-20T10:01:23Z</dcterms:created>
  <dcterms:modified xsi:type="dcterms:W3CDTF">2019-10-22T04:36:25Z</dcterms:modified>
</cp:coreProperties>
</file>