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01.03.2020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Skartace svazků </a:t>
            </a:r>
            <a:r>
              <a:rPr lang="cs-CZ" dirty="0" err="1" smtClean="0"/>
              <a:t>StB</a:t>
            </a:r>
            <a:r>
              <a:rPr lang="cs-CZ" dirty="0" smtClean="0"/>
              <a:t> od prosince 1989 do poloviny </a:t>
            </a:r>
            <a:r>
              <a:rPr lang="cs-CZ" dirty="0" smtClean="0"/>
              <a:t>90. </a:t>
            </a:r>
            <a:r>
              <a:rPr lang="cs-CZ" dirty="0" smtClean="0"/>
              <a:t>let.</a:t>
            </a:r>
            <a:endParaRPr lang="cs-CZ" dirty="0"/>
          </a:p>
        </p:txBody>
      </p:sp>
      <p:sp>
        <p:nvSpPr>
          <p:cNvPr id="3" name="Podnadpis 2"/>
          <p:cNvSpPr>
            <a:spLocks noGrp="1"/>
          </p:cNvSpPr>
          <p:nvPr>
            <p:ph type="subTitle" idx="1"/>
          </p:nvPr>
        </p:nvSpPr>
        <p:spPr/>
        <p:txBody>
          <a:bodyPr/>
          <a:lstStyle/>
          <a:p>
            <a:r>
              <a:rPr lang="cs-CZ" smtClean="0"/>
              <a:t>Radek Schovánek</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Zásahy do registračních protokolů. Záhadný svazek 66475.</a:t>
            </a:r>
            <a:endParaRPr lang="cs-CZ"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02478" y="1600200"/>
            <a:ext cx="7139044"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Zásah do evidenčního záznamu svazku </a:t>
            </a:r>
            <a:r>
              <a:rPr lang="cs-CZ" dirty="0" err="1" smtClean="0"/>
              <a:t>reg</a:t>
            </a:r>
            <a:r>
              <a:rPr lang="cs-CZ" dirty="0" smtClean="0"/>
              <a:t>. č. 66475 v registračním protokolu VKR</a:t>
            </a:r>
            <a:endParaRPr lang="cs-CZ"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1595" y="2924944"/>
            <a:ext cx="9032640" cy="172326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Václav </a:t>
            </a:r>
            <a:r>
              <a:rPr lang="cs-CZ" dirty="0" err="1" smtClean="0"/>
              <a:t>Hyndrák</a:t>
            </a:r>
            <a:r>
              <a:rPr lang="cs-CZ" dirty="0" smtClean="0"/>
              <a:t> v registrech </a:t>
            </a:r>
            <a:r>
              <a:rPr lang="cs-CZ" dirty="0" err="1" smtClean="0"/>
              <a:t>StB</a:t>
            </a:r>
            <a:endParaRPr lang="cs-CZ"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2" y="1412776"/>
            <a:ext cx="8640960" cy="83060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1520" y="2492897"/>
            <a:ext cx="8568952" cy="122413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4365104"/>
            <a:ext cx="8991600" cy="60007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611560" y="5301207"/>
            <a:ext cx="8064896" cy="135544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86210"/>
          </a:xfrm>
        </p:spPr>
        <p:txBody>
          <a:bodyPr>
            <a:normAutofit fontScale="90000"/>
          </a:bodyPr>
          <a:lstStyle/>
          <a:p>
            <a:r>
              <a:rPr lang="cs-CZ" dirty="0" smtClean="0"/>
              <a:t>TS-A „RAK“: 12. 6. 1984 byl na Václava Hyndráka založen druhý „krycí“ svazek v kategorii prověřovaná osoba (PO).</a:t>
            </a:r>
            <a:endParaRPr lang="cs-CZ"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95536" y="2708920"/>
            <a:ext cx="8140504" cy="136815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51520" y="4293096"/>
            <a:ext cx="8367753" cy="1296144"/>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0" y="5805264"/>
            <a:ext cx="9144000" cy="8640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Záměrné chyby v registračním protokolu FMV (</a:t>
            </a:r>
            <a:r>
              <a:rPr lang="cs-CZ" dirty="0" err="1" smtClean="0"/>
              <a:t>Kabna</a:t>
            </a:r>
            <a:r>
              <a:rPr lang="cs-CZ" dirty="0" smtClean="0"/>
              <a:t>/</a:t>
            </a:r>
            <a:r>
              <a:rPr lang="cs-CZ" dirty="0" err="1" smtClean="0"/>
              <a:t>Kabrna</a:t>
            </a:r>
            <a:r>
              <a:rPr lang="cs-CZ" dirty="0" smtClean="0"/>
              <a:t>) u špičkového TS X. a II. správy SNB.</a:t>
            </a:r>
            <a:endParaRPr lang="cs-CZ"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23528" y="1772816"/>
            <a:ext cx="8631196" cy="115212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Skartace svazků 1989</a:t>
            </a:r>
            <a:endParaRPr lang="cs-CZ" dirty="0"/>
          </a:p>
        </p:txBody>
      </p:sp>
      <p:sp>
        <p:nvSpPr>
          <p:cNvPr id="3" name="Zástupný symbol pro obsah 2"/>
          <p:cNvSpPr>
            <a:spLocks noGrp="1"/>
          </p:cNvSpPr>
          <p:nvPr>
            <p:ph idx="1"/>
          </p:nvPr>
        </p:nvSpPr>
        <p:spPr>
          <a:xfrm>
            <a:off x="467544" y="1196752"/>
            <a:ext cx="8352928" cy="5400600"/>
          </a:xfrm>
        </p:spPr>
        <p:txBody>
          <a:bodyPr>
            <a:normAutofit lnSpcReduction="10000"/>
          </a:bodyPr>
          <a:lstStyle/>
          <a:p>
            <a:pPr>
              <a:buNone/>
            </a:pPr>
            <a:r>
              <a:rPr lang="cs-CZ" dirty="0" smtClean="0"/>
              <a:t>Dle </a:t>
            </a:r>
            <a:r>
              <a:rPr lang="cs-CZ" dirty="0" err="1" smtClean="0"/>
              <a:t>tr</a:t>
            </a:r>
            <a:r>
              <a:rPr lang="cs-CZ" dirty="0" smtClean="0"/>
              <a:t>. spisu VVS Tábor (T8/91) bylo v prosinci 1989 zničeno svazků a spisů kontrarozvědky:</a:t>
            </a:r>
          </a:p>
          <a:p>
            <a:pPr>
              <a:buNone/>
            </a:pPr>
            <a:r>
              <a:rPr lang="cs-CZ" dirty="0" smtClean="0"/>
              <a:t>TS – rezident:                      54 z celkem 132</a:t>
            </a:r>
          </a:p>
          <a:p>
            <a:pPr>
              <a:buNone/>
            </a:pPr>
            <a:r>
              <a:rPr lang="cs-CZ" dirty="0" smtClean="0"/>
              <a:t>TS – agent:                     5 176 z celkem 11 768</a:t>
            </a:r>
          </a:p>
          <a:p>
            <a:pPr>
              <a:buNone/>
            </a:pPr>
            <a:r>
              <a:rPr lang="cs-CZ" dirty="0" smtClean="0"/>
              <a:t>Osobní (O):                        195 z celkem 261</a:t>
            </a:r>
          </a:p>
          <a:p>
            <a:pPr>
              <a:buNone/>
            </a:pPr>
            <a:r>
              <a:rPr lang="cs-CZ" dirty="0" smtClean="0"/>
              <a:t>Signální (S):                       528 z celkem 784</a:t>
            </a:r>
          </a:p>
          <a:p>
            <a:pPr>
              <a:buNone/>
            </a:pPr>
            <a:r>
              <a:rPr lang="cs-CZ" dirty="0" smtClean="0"/>
              <a:t>Objektové (OB):              1275 z celkem 3299</a:t>
            </a:r>
          </a:p>
          <a:p>
            <a:pPr>
              <a:buNone/>
            </a:pPr>
            <a:r>
              <a:rPr lang="cs-CZ" dirty="0" smtClean="0"/>
              <a:t>Kandidáta TS</a:t>
            </a:r>
            <a:r>
              <a:rPr lang="cs-CZ" dirty="0"/>
              <a:t>:</a:t>
            </a:r>
            <a:r>
              <a:rPr lang="cs-CZ" dirty="0" smtClean="0"/>
              <a:t>                   1192 z celkem 3351</a:t>
            </a:r>
          </a:p>
          <a:p>
            <a:pPr>
              <a:buNone/>
            </a:pPr>
            <a:r>
              <a:rPr lang="cs-CZ" dirty="0" smtClean="0"/>
              <a:t>Důvěrníka (D):                  8632 z celkem 12 927</a:t>
            </a:r>
          </a:p>
          <a:p>
            <a:pPr>
              <a:buNone/>
            </a:pPr>
            <a:r>
              <a:rPr lang="cs-CZ" dirty="0" smtClean="0"/>
              <a:t>Prověřované osoby (PO): 4701 z celkem 8644 </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815705 MV</a:t>
            </a:r>
            <a:endParaRPr lang="cs-CZ" dirty="0"/>
          </a:p>
        </p:txBody>
      </p:sp>
      <p:sp>
        <p:nvSpPr>
          <p:cNvPr id="5" name="Zástupný symbol pro obsah 4"/>
          <p:cNvSpPr>
            <a:spLocks noGrp="1"/>
          </p:cNvSpPr>
          <p:nvPr>
            <p:ph idx="1"/>
          </p:nvPr>
        </p:nvSpPr>
        <p:spPr>
          <a:xfrm>
            <a:off x="457200" y="1600201"/>
            <a:ext cx="8147248" cy="1684784"/>
          </a:xfrm>
        </p:spPr>
        <p:txBody>
          <a:bodyPr>
            <a:normAutofit fontScale="85000" lnSpcReduction="10000"/>
          </a:bodyPr>
          <a:lstStyle/>
          <a:p>
            <a:r>
              <a:rPr lang="cs-CZ" dirty="0" smtClean="0"/>
              <a:t>Počítačová sjetina z Evidence zájmových osob (EZO) uložená v ABS obsahuje 1047 záznamů o skartovaných svazcích tajných spolupracovníků (TS) hlavní správy kontrarozvědky SNB (II. správa SNB) z prosince 1989. </a:t>
            </a:r>
          </a:p>
          <a:p>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323528" y="4437112"/>
            <a:ext cx="8173416" cy="1714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35280" cy="2578298"/>
          </a:xfrm>
        </p:spPr>
        <p:txBody>
          <a:bodyPr>
            <a:normAutofit fontScale="90000"/>
          </a:bodyPr>
          <a:lstStyle/>
          <a:p>
            <a:r>
              <a:rPr lang="cs-CZ" dirty="0" smtClean="0"/>
              <a:t/>
            </a:r>
            <a:br>
              <a:rPr lang="cs-CZ" dirty="0" smtClean="0"/>
            </a:br>
            <a:r>
              <a:rPr lang="cs-CZ" dirty="0" smtClean="0"/>
              <a:t>Další počítačová sjetina svazků TS zničených u správy </a:t>
            </a:r>
            <a:r>
              <a:rPr lang="cs-CZ" dirty="0" err="1" smtClean="0"/>
              <a:t>StB</a:t>
            </a:r>
            <a:r>
              <a:rPr lang="cs-CZ" dirty="0" smtClean="0"/>
              <a:t> Plzeň je uložena pod arch. č. 815992 MV. Vznikla 6. 11. 1990 a byla převedena na mikrofiš.</a:t>
            </a:r>
            <a:endParaRPr lang="cs-CZ"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395536" y="4797152"/>
            <a:ext cx="8229600" cy="14088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434282"/>
          </a:xfrm>
        </p:spPr>
        <p:txBody>
          <a:bodyPr>
            <a:normAutofit fontScale="90000"/>
          </a:bodyPr>
          <a:lstStyle/>
          <a:p>
            <a:r>
              <a:rPr lang="cs-CZ" dirty="0" smtClean="0"/>
              <a:t>Teprve 25. 3. 1991 přestal archiv FMV ukládat kontrarozvědné svazky </a:t>
            </a:r>
            <a:r>
              <a:rPr lang="cs-CZ" dirty="0" err="1" smtClean="0"/>
              <a:t>StB</a:t>
            </a:r>
            <a:r>
              <a:rPr lang="cs-CZ" dirty="0" smtClean="0"/>
              <a:t> v mikrofišové podobě, tj. přestal ničit jejich originály v papírové podobě.</a:t>
            </a:r>
            <a:br>
              <a:rPr lang="cs-CZ" dirty="0" smtClean="0"/>
            </a:br>
            <a:r>
              <a:rPr lang="cs-CZ" dirty="0" smtClean="0"/>
              <a:t> </a:t>
            </a:r>
            <a:endParaRPr lang="cs-CZ"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945105"/>
            <a:ext cx="8229600" cy="183615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95250" y="2492896"/>
            <a:ext cx="9048750" cy="3457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2218258"/>
          </a:xfrm>
        </p:spPr>
        <p:txBody>
          <a:bodyPr>
            <a:normAutofit/>
          </a:bodyPr>
          <a:lstStyle/>
          <a:p>
            <a:r>
              <a:rPr lang="cs-CZ" dirty="0" smtClean="0"/>
              <a:t>Koncem roku 1991 bylo archivem FMV nakrátko obnoveno ničení svazků TS správy </a:t>
            </a:r>
            <a:r>
              <a:rPr lang="cs-CZ" dirty="0" err="1" smtClean="0"/>
              <a:t>StB</a:t>
            </a:r>
            <a:r>
              <a:rPr lang="cs-CZ" dirty="0" smtClean="0"/>
              <a:t> Ostrava.</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3126654"/>
            <a:ext cx="8147050" cy="279702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Ničení osobních svazků TS ze správy </a:t>
            </a:r>
            <a:r>
              <a:rPr lang="cs-CZ" dirty="0" err="1" smtClean="0"/>
              <a:t>StB</a:t>
            </a:r>
            <a:r>
              <a:rPr lang="cs-CZ" dirty="0" smtClean="0"/>
              <a:t> Ostrava bylo archivem FMV přerušeno 19. 2. 1992.</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799903"/>
            <a:ext cx="8229600" cy="21265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4594522"/>
          </a:xfrm>
        </p:spPr>
        <p:txBody>
          <a:bodyPr>
            <a:normAutofit fontScale="90000"/>
          </a:bodyPr>
          <a:lstStyle/>
          <a:p>
            <a:r>
              <a:rPr lang="cs-CZ" dirty="0" smtClean="0"/>
              <a:t>Archivní protokoly útvarů </a:t>
            </a:r>
            <a:r>
              <a:rPr lang="cs-CZ" dirty="0" err="1" smtClean="0"/>
              <a:t>StB</a:t>
            </a:r>
            <a:r>
              <a:rPr lang="cs-CZ" dirty="0" smtClean="0"/>
              <a:t> nám umožňují zjistit pouze to, kdy byly svazky uloženy do archivu, nikoli však přesné datum, kdy byly převedeny na mikrofiše. Dle svědectví </a:t>
            </a:r>
            <a:r>
              <a:rPr lang="cs-CZ" dirty="0" err="1" smtClean="0"/>
              <a:t>Jolyona</a:t>
            </a:r>
            <a:r>
              <a:rPr lang="cs-CZ" dirty="0" smtClean="0"/>
              <a:t> </a:t>
            </a:r>
            <a:r>
              <a:rPr lang="cs-CZ" dirty="0" err="1" smtClean="0"/>
              <a:t>Naegelyho</a:t>
            </a:r>
            <a:r>
              <a:rPr lang="cs-CZ" dirty="0" smtClean="0"/>
              <a:t> se tak dělo ještě v době přijetí zákona č. 140/1996 Sb. </a:t>
            </a:r>
            <a:br>
              <a:rPr lang="cs-CZ" dirty="0" smtClean="0"/>
            </a:br>
            <a:endParaRPr lang="cs-CZ" dirty="0"/>
          </a:p>
        </p:txBody>
      </p:sp>
      <p:sp>
        <p:nvSpPr>
          <p:cNvPr id="3" name="Zástupný symbol pro obsah 2"/>
          <p:cNvSpPr>
            <a:spLocks noGrp="1"/>
          </p:cNvSpPr>
          <p:nvPr>
            <p:ph idx="1"/>
          </p:nvPr>
        </p:nvSpPr>
        <p:spPr>
          <a:xfrm>
            <a:off x="457200" y="5229200"/>
            <a:ext cx="8219256" cy="896963"/>
          </a:xfrm>
        </p:spPr>
        <p:txBody>
          <a:bodyPr/>
          <a:lstStyle/>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Zničený originál svazku</a:t>
            </a:r>
            <a:endParaRPr lang="cs-CZ" dirty="0"/>
          </a:p>
        </p:txBody>
      </p:sp>
      <p:sp>
        <p:nvSpPr>
          <p:cNvPr id="3" name="Zástupný symbol pro obsah 2"/>
          <p:cNvSpPr>
            <a:spLocks noGrp="1"/>
          </p:cNvSpPr>
          <p:nvPr>
            <p:ph idx="1"/>
          </p:nvPr>
        </p:nvSpPr>
        <p:spPr>
          <a:xfrm>
            <a:off x="457200" y="1600201"/>
            <a:ext cx="8219256" cy="2980928"/>
          </a:xfrm>
        </p:spPr>
        <p:txBody>
          <a:bodyPr>
            <a:normAutofit lnSpcReduction="10000"/>
          </a:bodyPr>
          <a:lstStyle/>
          <a:p>
            <a:r>
              <a:rPr lang="cs-CZ" dirty="0" smtClean="0"/>
              <a:t>Svazek s a. č. 844719 MV byl uložen do operativního archivu FMV dne 13. 3. 1989. J. </a:t>
            </a:r>
            <a:r>
              <a:rPr lang="cs-CZ" dirty="0" err="1" smtClean="0"/>
              <a:t>Naegely</a:t>
            </a:r>
            <a:r>
              <a:rPr lang="cs-CZ" dirty="0" smtClean="0"/>
              <a:t> jeho originál studoval v polovině roku 1995. Podle archivního protokolu uloženého v ABS ovšem existuje pouze kopie na mikrofiši - originál svazku byl zničen neznámo kdy.</a:t>
            </a:r>
            <a:endParaRPr lang="cs-CZ" dirty="0"/>
          </a:p>
        </p:txBody>
      </p:sp>
      <p:pic>
        <p:nvPicPr>
          <p:cNvPr id="3076" name="Picture 4"/>
          <p:cNvPicPr>
            <a:picLocks noChangeAspect="1" noChangeArrowheads="1"/>
          </p:cNvPicPr>
          <p:nvPr/>
        </p:nvPicPr>
        <p:blipFill>
          <a:blip r:embed="rId2" cstate="print"/>
          <a:srcRect/>
          <a:stretch>
            <a:fillRect/>
          </a:stretch>
        </p:blipFill>
        <p:spPr bwMode="auto">
          <a:xfrm>
            <a:off x="251520" y="4725144"/>
            <a:ext cx="8522447" cy="9361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Spory o evidenci agentů </a:t>
            </a:r>
            <a:r>
              <a:rPr lang="cs-CZ" dirty="0" err="1" smtClean="0"/>
              <a:t>StB</a:t>
            </a:r>
            <a:endParaRPr lang="cs-CZ" dirty="0"/>
          </a:p>
        </p:txBody>
      </p:sp>
      <p:sp>
        <p:nvSpPr>
          <p:cNvPr id="3" name="Zástupný symbol pro obsah 2"/>
          <p:cNvSpPr>
            <a:spLocks noGrp="1"/>
          </p:cNvSpPr>
          <p:nvPr>
            <p:ph idx="1"/>
          </p:nvPr>
        </p:nvSpPr>
        <p:spPr/>
        <p:txBody>
          <a:bodyPr/>
          <a:lstStyle/>
          <a:p>
            <a:r>
              <a:rPr lang="cs-CZ" dirty="0" smtClean="0"/>
              <a:t>Od přijetí tzv. lustračních zákonů v letech 1991 a 1992 se tisíce občanů evidovaných v kategorii TS obrátili na soudy, aby dosáhli výmazu z registračních protokolů. Častým argumentem soudců bylo, že neexistuje originál svazku. Kolik tisíc svazků v originální podobě zničil archiv FMV/MV ČR v letech 1990 - 1995 se pravděpodobně již nikdy nedozvíme.</a:t>
            </a:r>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477</Words>
  <PresentationFormat>Předvádění na obrazovce (4:3)</PresentationFormat>
  <Paragraphs>28</Paragraphs>
  <Slides>15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Motiv sady Office</vt:lpstr>
      <vt:lpstr>Skartace svazků StB od prosince 1989 do poloviny 90. let.</vt:lpstr>
      <vt:lpstr>815705 MV</vt:lpstr>
      <vt:lpstr> Další počítačová sjetina svazků TS zničených u správy StB Plzeň je uložena pod arch. č. 815992 MV. Vznikla 6. 11. 1990 a byla převedena na mikrofiš.</vt:lpstr>
      <vt:lpstr>Teprve 25. 3. 1991 přestal archiv FMV ukládat kontrarozvědné svazky StB v mikrofišové podobě, tj. přestal ničit jejich originály v papírové podobě.  </vt:lpstr>
      <vt:lpstr>Koncem roku 1991 bylo archivem FMV nakrátko obnoveno ničení svazků TS správy StB Ostrava.</vt:lpstr>
      <vt:lpstr>Ničení osobních svazků TS ze správy StB Ostrava bylo archivem FMV přerušeno 19. 2. 1992.</vt:lpstr>
      <vt:lpstr>Archivní protokoly útvarů StB nám umožňují zjistit pouze to, kdy byly svazky uloženy do archivu, nikoli však přesné datum, kdy byly převedeny na mikrofiše. Dle svědectví Jolyona Naegelyho se tak dělo ještě v době přijetí zákona č. 140/1996 Sb.  </vt:lpstr>
      <vt:lpstr>Zničený originál svazku</vt:lpstr>
      <vt:lpstr>Spory o evidenci agentů StB</vt:lpstr>
      <vt:lpstr>Zásahy do registračních protokolů. Záhadný svazek 66475.</vt:lpstr>
      <vt:lpstr>Zásah do evidenčního záznamu svazku reg. č. 66475 v registračním protokolu VKR</vt:lpstr>
      <vt:lpstr>Václav Hyndrák v registrech StB</vt:lpstr>
      <vt:lpstr>TS-A „RAK“: 12. 6. 1984 byl na Václava Hyndráka založen druhý „krycí“ svazek v kategorii prověřovaná osoba (PO).</vt:lpstr>
      <vt:lpstr>Záměrné chyby v registračním protokolu FMV (Kabna/Kabrna) u špičkového TS X. a II. správy SNB.</vt:lpstr>
      <vt:lpstr>Skartace svazků 1989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2019-12-01T14:22:51Z</dcterms:created>
  <dcterms:modified xsi:type="dcterms:W3CDTF">2020-03-01T21:30:27Z</dcterms:modified>
</cp:coreProperties>
</file>