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336" r:id="rId5"/>
    <p:sldId id="305" r:id="rId6"/>
    <p:sldId id="300" r:id="rId7"/>
    <p:sldId id="273" r:id="rId8"/>
    <p:sldId id="308" r:id="rId9"/>
    <p:sldId id="279" r:id="rId10"/>
    <p:sldId id="280" r:id="rId11"/>
    <p:sldId id="33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14" autoAdjust="0"/>
  </p:normalViewPr>
  <p:slideViewPr>
    <p:cSldViewPr>
      <p:cViewPr varScale="1">
        <p:scale>
          <a:sx n="65" d="100"/>
          <a:sy n="65" d="100"/>
        </p:scale>
        <p:origin x="13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0161E-0F78-45E3-B275-149B82AF1AD3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8A22-A276-45C4-8BF6-24A1D0D246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E1F2-EF03-47DD-986D-50F6D859B545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4A86-F94F-4BEF-82FD-CA5B39AF7B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34A86-F94F-4BEF-82FD-CA5B39AF7B5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2C5D-CA99-441B-80B1-98193F87DE34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C8B-CAD8-44E8-AECF-3F65C6F60DD7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3D7-D99F-4F0B-88A2-186E0BB4B75C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47B3-A943-4D2E-A31A-07992B7B4A41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4F4D-7E14-4086-A10A-53CF98F1F200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4150-BDBE-4AE3-ADBA-51A1AD948564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CCC-C422-45EB-A446-3164D40952F5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4B3-929D-407B-A1C7-69BB5F482D70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5033-0DD1-4D07-A857-07CF7582F7A9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E437-3160-4EE2-9793-D44711FD893A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F77E-BBAD-4B18-8A24-D7A607C7A59E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4562-5354-4936-8980-85148063E3DD}" type="datetime1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Energetická bezpečnost:</a:t>
            </a:r>
            <a:br>
              <a:rPr lang="cs-CZ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nejen bezpečí, ale i peníze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Georgia" pitchFamily="18" charset="0"/>
              </a:rPr>
              <a:t>Praha, 20. listopadu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79187-71D0-441E-88B9-47311294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New Orleans, 2005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EA10B-02BA-4E65-A54C-123FBA98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>
                <a:latin typeface="Georgia" pitchFamily="18" charset="0"/>
              </a:rPr>
              <a:t>Guvernérka státu </a:t>
            </a:r>
            <a:r>
              <a:rPr lang="cs-CZ" sz="3000" dirty="0" err="1">
                <a:latin typeface="Georgia" pitchFamily="18" charset="0"/>
              </a:rPr>
              <a:t>Lousiana</a:t>
            </a:r>
            <a:r>
              <a:rPr lang="cs-CZ" sz="3000" dirty="0">
                <a:latin typeface="Georgia" pitchFamily="18" charset="0"/>
              </a:rPr>
              <a:t> </a:t>
            </a:r>
            <a:r>
              <a:rPr lang="cs-CZ" sz="3000" dirty="0" err="1">
                <a:latin typeface="Georgia" pitchFamily="18" charset="0"/>
              </a:rPr>
              <a:t>Kathleen</a:t>
            </a:r>
            <a:r>
              <a:rPr lang="cs-CZ" sz="3000" dirty="0">
                <a:latin typeface="Georgia" pitchFamily="18" charset="0"/>
              </a:rPr>
              <a:t> Blanco, srpen 2005: </a:t>
            </a:r>
            <a:r>
              <a:rPr lang="en-US" sz="3000" dirty="0">
                <a:latin typeface="Georgia" pitchFamily="18" charset="0"/>
              </a:rPr>
              <a:t>„</a:t>
            </a:r>
            <a:r>
              <a:rPr lang="cs-CZ" sz="3000" dirty="0">
                <a:latin typeface="Georgia" pitchFamily="18" charset="0"/>
              </a:rPr>
              <a:t>T</a:t>
            </a:r>
            <a:r>
              <a:rPr lang="en-US" sz="3000" dirty="0">
                <a:latin typeface="Georgia" pitchFamily="18" charset="0"/>
              </a:rPr>
              <a:t>hey have M-16s and are locked and loaded… </a:t>
            </a:r>
            <a:r>
              <a:rPr lang="cs-CZ" sz="3000" dirty="0">
                <a:latin typeface="Georgia" pitchFamily="18" charset="0"/>
              </a:rPr>
              <a:t>t</a:t>
            </a:r>
            <a:r>
              <a:rPr lang="en-US" sz="3000" dirty="0" err="1">
                <a:latin typeface="Georgia" pitchFamily="18" charset="0"/>
              </a:rPr>
              <a:t>hese</a:t>
            </a:r>
            <a:r>
              <a:rPr lang="en-US" sz="3000" dirty="0">
                <a:latin typeface="Georgia" pitchFamily="18" charset="0"/>
              </a:rPr>
              <a:t> troops know how to shoot and kill</a:t>
            </a:r>
            <a:r>
              <a:rPr lang="cs-CZ" sz="3000" dirty="0">
                <a:latin typeface="Georgia" pitchFamily="18" charset="0"/>
              </a:rPr>
              <a:t>…</a:t>
            </a:r>
            <a:r>
              <a:rPr lang="en-US" sz="3000" dirty="0">
                <a:latin typeface="Georgia" pitchFamily="18" charset="0"/>
              </a:rPr>
              <a:t> and I expect they will.</a:t>
            </a:r>
            <a:r>
              <a:rPr lang="cs-CZ" sz="3000" dirty="0">
                <a:latin typeface="Georgia" pitchFamily="18" charset="0"/>
              </a:rPr>
              <a:t>“</a:t>
            </a:r>
          </a:p>
          <a:p>
            <a:r>
              <a:rPr lang="cs-CZ" sz="3000" dirty="0">
                <a:latin typeface="Georgia" pitchFamily="18" charset="0"/>
              </a:rPr>
              <a:t>V srpnu 2005 zasáhl město New Orleans hurikán Katrina</a:t>
            </a:r>
          </a:p>
          <a:p>
            <a:r>
              <a:rPr lang="cs-CZ" sz="3000" dirty="0">
                <a:latin typeface="Georgia" pitchFamily="18" charset="0"/>
              </a:rPr>
              <a:t>Rozsáhlé záplavy (80 % města pod vodou), žádná elektřina, žádný zákon</a:t>
            </a:r>
          </a:p>
          <a:p>
            <a:r>
              <a:rPr lang="cs-CZ" sz="3000" dirty="0">
                <a:latin typeface="Georgia" pitchFamily="18" charset="0"/>
              </a:rPr>
              <a:t>Třetího dne už nepřišli policisté do práce: se zbraní v ruce bránili své vlastní rodiny před rabujícími bandami. </a:t>
            </a:r>
          </a:p>
          <a:p>
            <a:endParaRPr lang="cs-CZ" sz="2800" dirty="0"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8C067-242B-4000-A4AC-C11907A3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7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79187-71D0-441E-88B9-47311294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Děkuji Vám za pozornost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EA10B-02BA-4E65-A54C-123FBA98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2481139"/>
          </a:xfrm>
        </p:spPr>
        <p:txBody>
          <a:bodyPr>
            <a:normAutofit/>
          </a:bodyPr>
          <a:lstStyle/>
          <a:p>
            <a:endParaRPr lang="cs-CZ" sz="28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Georgia" pitchFamily="18" charset="0"/>
              </a:rPr>
              <a:t>vaclav_bartuska@mzv.cz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8C067-242B-4000-A4AC-C11907A3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Energetická bezpečnost…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Georgia" pitchFamily="18" charset="0"/>
              </a:rPr>
              <a:t>… nám komplikuje vztahy s potenciálními partnery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… je drahá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… je zbytečná</a:t>
            </a:r>
          </a:p>
          <a:p>
            <a:endParaRPr lang="cs-CZ" sz="2400" dirty="0">
              <a:latin typeface="Georg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… opravdu?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eorgia" pitchFamily="18" charset="0"/>
              </a:rPr>
              <a:t>Příklad: zemní plyn</a:t>
            </a:r>
          </a:p>
          <a:p>
            <a:r>
              <a:rPr lang="cs-CZ" dirty="0">
                <a:latin typeface="Georgia" pitchFamily="18" charset="0"/>
              </a:rPr>
              <a:t>„</a:t>
            </a:r>
            <a:r>
              <a:rPr lang="cs-CZ" dirty="0" err="1">
                <a:latin typeface="Georgia" pitchFamily="18" charset="0"/>
              </a:rPr>
              <a:t>Asking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dirty="0" err="1">
                <a:latin typeface="Georgia" pitchFamily="18" charset="0"/>
              </a:rPr>
              <a:t>price</a:t>
            </a:r>
            <a:r>
              <a:rPr lang="cs-CZ" dirty="0">
                <a:latin typeface="Georgia" pitchFamily="18" charset="0"/>
              </a:rPr>
              <a:t>“ </a:t>
            </a:r>
            <a:r>
              <a:rPr lang="cs-CZ" dirty="0" err="1">
                <a:latin typeface="Georgia" pitchFamily="18" charset="0"/>
              </a:rPr>
              <a:t>Gazpromu</a:t>
            </a:r>
            <a:r>
              <a:rPr lang="cs-CZ" dirty="0">
                <a:latin typeface="Georgia" pitchFamily="18" charset="0"/>
              </a:rPr>
              <a:t> je 450 USD/1.000 m</a:t>
            </a:r>
            <a:r>
              <a:rPr lang="cs-CZ" baseline="30000" dirty="0">
                <a:latin typeface="Georgia" pitchFamily="18" charset="0"/>
              </a:rPr>
              <a:t>3</a:t>
            </a:r>
          </a:p>
          <a:p>
            <a:r>
              <a:rPr lang="cs-CZ" dirty="0">
                <a:latin typeface="Georgia" pitchFamily="18" charset="0"/>
              </a:rPr>
              <a:t>Cena na spotovém trhu v Rotterdamu se pohybuje okolo 15-18 euro/</a:t>
            </a:r>
            <a:r>
              <a:rPr lang="cs-CZ" dirty="0" err="1">
                <a:latin typeface="Georgia" pitchFamily="18" charset="0"/>
              </a:rPr>
              <a:t>MWh</a:t>
            </a:r>
            <a:r>
              <a:rPr lang="cs-CZ" dirty="0">
                <a:latin typeface="Georgia" pitchFamily="18" charset="0"/>
              </a:rPr>
              <a:t>, což je zhruba 180-250 USD za 1.000 m</a:t>
            </a:r>
            <a:r>
              <a:rPr lang="cs-CZ" baseline="30000" dirty="0">
                <a:latin typeface="Georgia" pitchFamily="18" charset="0"/>
              </a:rPr>
              <a:t>3 </a:t>
            </a:r>
            <a:r>
              <a:rPr lang="cs-CZ" dirty="0">
                <a:latin typeface="Georgia" pitchFamily="18" charset="0"/>
              </a:rPr>
              <a:t>ruského plynu</a:t>
            </a:r>
          </a:p>
          <a:p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C617A66-723C-4D38-9A88-B30BAD89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Je dobře být v EU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6EF2463-071C-48C2-B077-1C81205ED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eorgia" panose="02040502050405020303" pitchFamily="18" charset="0"/>
              </a:rPr>
              <a:t>Ruská cena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5495902-7B47-471C-B320-E4C76EE290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Česká roční spotřeba plynu okolo 8 </a:t>
            </a:r>
            <a:r>
              <a:rPr lang="cs-CZ" dirty="0" err="1">
                <a:latin typeface="Georgia" panose="02040502050405020303" pitchFamily="18" charset="0"/>
              </a:rPr>
              <a:t>mld</a:t>
            </a:r>
            <a:r>
              <a:rPr lang="cs-CZ" dirty="0">
                <a:latin typeface="Georgia" panose="02040502050405020303" pitchFamily="18" charset="0"/>
              </a:rPr>
              <a:t> m</a:t>
            </a:r>
            <a:r>
              <a:rPr lang="cs-CZ" baseline="30000" dirty="0">
                <a:latin typeface="Georgia" pitchFamily="18" charset="0"/>
              </a:rPr>
              <a:t>3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b="1" dirty="0">
                <a:latin typeface="Georgia" pitchFamily="18" charset="0"/>
              </a:rPr>
              <a:t>3,6 miliardy USD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A45C7D0-B0EA-44CC-A27F-723099AE4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eorgia" panose="02040502050405020303" pitchFamily="18" charset="0"/>
              </a:rPr>
              <a:t>Rotterdam - TTF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7FBC237D-B7EE-4877-9558-03D15194C2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Česká roční spotřeba plynu okolo 8 </a:t>
            </a:r>
            <a:r>
              <a:rPr lang="cs-CZ" dirty="0" err="1">
                <a:latin typeface="Georgia" panose="02040502050405020303" pitchFamily="18" charset="0"/>
              </a:rPr>
              <a:t>mld</a:t>
            </a:r>
            <a:r>
              <a:rPr lang="cs-CZ" dirty="0">
                <a:latin typeface="Georgia" panose="02040502050405020303" pitchFamily="18" charset="0"/>
              </a:rPr>
              <a:t> m</a:t>
            </a:r>
            <a:r>
              <a:rPr lang="cs-CZ" baseline="30000" dirty="0">
                <a:latin typeface="Georgia" pitchFamily="18" charset="0"/>
              </a:rPr>
              <a:t>3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b="1" dirty="0">
                <a:latin typeface="Georgia" pitchFamily="18" charset="0"/>
              </a:rPr>
              <a:t>1,8 miliardy USD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E9B4BF-D472-4757-AE5F-DE442B2E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6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5C8E41-E561-4751-BDFC-18A812A5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83B9DC-1559-4DBD-9D31-97AFD572F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43"/>
            <a:ext cx="9144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BB1B13F-4BFA-4959-8600-3F5CD31D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86AE0B-6C5E-4FD1-B491-7432DBFA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43"/>
            <a:ext cx="9144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Dovozní závislost EU roste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eorgia" pitchFamily="18" charset="0"/>
              </a:rPr>
              <a:t>2010: 47 procent</a:t>
            </a:r>
          </a:p>
          <a:p>
            <a:r>
              <a:rPr lang="cs-CZ" dirty="0">
                <a:latin typeface="Georgia" pitchFamily="18" charset="0"/>
              </a:rPr>
              <a:t>2030: 67 procent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780928"/>
            <a:ext cx="6357937" cy="278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7CBFB-E907-45E5-8925-5131E712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Georgia" pitchFamily="18" charset="0"/>
              </a:rPr>
              <a:t>Carbon</a:t>
            </a:r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Georgia" pitchFamily="18" charset="0"/>
              </a:rPr>
              <a:t>based</a:t>
            </a:r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Georgia" pitchFamily="18" charset="0"/>
              </a:rPr>
              <a:t>life</a:t>
            </a:r>
            <a:endParaRPr lang="en-US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5581EE1-926C-4BAA-B01C-E1B6CF83E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8" y="1600200"/>
            <a:ext cx="7116164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241800-89B0-4A57-9C85-161B3261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30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79187-71D0-441E-88B9-47311294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Georgia" pitchFamily="18" charset="0"/>
              </a:rPr>
              <a:t>Kdo to řekl?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EA10B-02BA-4E65-A54C-123FBA98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Georgia" pitchFamily="18" charset="0"/>
              </a:rPr>
              <a:t>Politik posílající vojáky do problémového regionu:</a:t>
            </a:r>
          </a:p>
          <a:p>
            <a:endParaRPr lang="cs-CZ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„</a:t>
            </a:r>
            <a:r>
              <a:rPr lang="cs-CZ" sz="2800" dirty="0">
                <a:latin typeface="Georgia" pitchFamily="18" charset="0"/>
              </a:rPr>
              <a:t>T</a:t>
            </a:r>
            <a:r>
              <a:rPr lang="en-US" sz="2800" dirty="0">
                <a:latin typeface="Georgia" pitchFamily="18" charset="0"/>
              </a:rPr>
              <a:t>hey have [</a:t>
            </a:r>
            <a:r>
              <a:rPr lang="cs-CZ" sz="2800" dirty="0" err="1">
                <a:latin typeface="Georgia" pitchFamily="18" charset="0"/>
              </a:rPr>
              <a:t>automatic</a:t>
            </a:r>
            <a:r>
              <a:rPr lang="cs-CZ" sz="2800" dirty="0">
                <a:latin typeface="Georgia" pitchFamily="18" charset="0"/>
              </a:rPr>
              <a:t> </a:t>
            </a:r>
            <a:r>
              <a:rPr lang="cs-CZ" sz="2800" dirty="0" err="1">
                <a:latin typeface="Georgia" pitchFamily="18" charset="0"/>
              </a:rPr>
              <a:t>rifles</a:t>
            </a:r>
            <a:r>
              <a:rPr lang="en-US" sz="2800" dirty="0">
                <a:latin typeface="Georgia" pitchFamily="18" charset="0"/>
              </a:rPr>
              <a:t>] and are locked and loaded… </a:t>
            </a:r>
            <a:r>
              <a:rPr lang="cs-CZ" sz="2800" dirty="0">
                <a:latin typeface="Georgia" pitchFamily="18" charset="0"/>
              </a:rPr>
              <a:t>t</a:t>
            </a:r>
            <a:r>
              <a:rPr lang="en-US" sz="2800" dirty="0" err="1">
                <a:latin typeface="Georgia" pitchFamily="18" charset="0"/>
              </a:rPr>
              <a:t>hese</a:t>
            </a:r>
            <a:r>
              <a:rPr lang="en-US" sz="2800" dirty="0">
                <a:latin typeface="Georgia" pitchFamily="18" charset="0"/>
              </a:rPr>
              <a:t> troops know how to shoot and kill</a:t>
            </a:r>
            <a:r>
              <a:rPr lang="cs-CZ" sz="2800" dirty="0">
                <a:latin typeface="Georgia" pitchFamily="18" charset="0"/>
              </a:rPr>
              <a:t>…</a:t>
            </a:r>
            <a:r>
              <a:rPr lang="en-US" sz="2800" dirty="0">
                <a:latin typeface="Georgia" pitchFamily="18" charset="0"/>
              </a:rPr>
              <a:t> and I expect they will.</a:t>
            </a:r>
            <a:r>
              <a:rPr lang="cs-CZ" sz="2800" dirty="0">
                <a:latin typeface="Georgia" pitchFamily="18" charset="0"/>
              </a:rPr>
              <a:t>“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8C067-242B-4000-A4AC-C11907A3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57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252</Words>
  <Application>Microsoft Office PowerPoint</Application>
  <PresentationFormat>Předvádění na obrazovce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Motiv sady Office</vt:lpstr>
      <vt:lpstr>Energetická bezpečnost: nejen bezpečí, ale i peníze</vt:lpstr>
      <vt:lpstr>Energetická bezpečnost…</vt:lpstr>
      <vt:lpstr>… opravdu?</vt:lpstr>
      <vt:lpstr>Je dobře být v EU</vt:lpstr>
      <vt:lpstr>Prezentace aplikace PowerPoint</vt:lpstr>
      <vt:lpstr>Prezentace aplikace PowerPoint</vt:lpstr>
      <vt:lpstr>Dovozní závislost EU roste</vt:lpstr>
      <vt:lpstr>Carbon based life</vt:lpstr>
      <vt:lpstr>Kdo to řekl?</vt:lpstr>
      <vt:lpstr>New Orleans, 2005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bezpečnost: proč právě teď?</dc:title>
  <dc:creator>X Y</dc:creator>
  <cp:lastModifiedBy>Žáček Pavel</cp:lastModifiedBy>
  <cp:revision>68</cp:revision>
  <dcterms:modified xsi:type="dcterms:W3CDTF">2019-01-21T12:30:59Z</dcterms:modified>
</cp:coreProperties>
</file>